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3" r:id="rId7"/>
    <p:sldId id="264" r:id="rId8"/>
    <p:sldId id="265" r:id="rId9"/>
    <p:sldId id="262" r:id="rId10"/>
    <p:sldId id="308" r:id="rId11"/>
    <p:sldId id="305" r:id="rId12"/>
    <p:sldId id="266" r:id="rId13"/>
    <p:sldId id="267" r:id="rId14"/>
    <p:sldId id="268" r:id="rId15"/>
    <p:sldId id="276" r:id="rId16"/>
    <p:sldId id="293" r:id="rId17"/>
    <p:sldId id="298" r:id="rId18"/>
    <p:sldId id="299" r:id="rId19"/>
    <p:sldId id="300" r:id="rId20"/>
    <p:sldId id="301" r:id="rId21"/>
    <p:sldId id="302" r:id="rId22"/>
    <p:sldId id="303" r:id="rId23"/>
    <p:sldId id="304" r:id="rId24"/>
    <p:sldId id="294" r:id="rId25"/>
    <p:sldId id="297" r:id="rId26"/>
    <p:sldId id="275" r:id="rId27"/>
    <p:sldId id="269" r:id="rId28"/>
    <p:sldId id="270" r:id="rId29"/>
    <p:sldId id="271" r:id="rId30"/>
    <p:sldId id="272" r:id="rId31"/>
    <p:sldId id="273" r:id="rId32"/>
    <p:sldId id="274" r:id="rId33"/>
    <p:sldId id="306" r:id="rId34"/>
    <p:sldId id="30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2" autoAdjust="0"/>
    <p:restoredTop sz="94660"/>
  </p:normalViewPr>
  <p:slideViewPr>
    <p:cSldViewPr snapToGrid="0">
      <p:cViewPr varScale="1">
        <p:scale>
          <a:sx n="85" d="100"/>
          <a:sy n="85" d="100"/>
        </p:scale>
        <p:origin x="504"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A94EC-286B-4E29-A92D-4DEB0864AF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34EDD1F-289C-4564-82FE-ABCE753435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4D2E26E-D545-4A51-9772-02D299822295}"/>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1FDB3522-D975-40C5-8032-147316E1CF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7921F7-FD4A-470F-9761-CF85B25A1960}"/>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2542923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EA9D0-9940-483E-9659-451583293F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31ABCDE-1277-48D2-A49D-763882CF11E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A4F2B7-2773-4B5D-9C35-3BCD35C0332B}"/>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900FA36E-0526-414C-BA45-3FE3713117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98262-FC0F-430C-99F1-496A5E560C54}"/>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599955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CF6E14-C59B-435E-A851-07947F9170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E2658A-C4BE-4D76-8F9A-D45A6AAE6B9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C293A-4E6F-402E-8B7A-01E2987DF187}"/>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1A0F26B0-623C-41D5-9715-0E63D0E4BC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3AF5F5-DED0-4074-AAEA-9FA3BCC7C7CD}"/>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193078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0F815-8AC4-4343-80D5-48F57E68EE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2798CC-E59C-43FB-ABB4-CC824A5111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A7F667-BB08-4A66-978E-790E8A56FD63}"/>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2C26321D-FEC0-4C35-A8CD-26F6DA137D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862716-9471-4539-BAF0-CA933749B8E2}"/>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256550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AC2F7-2F04-40C4-9C9D-43DA7D536E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05BBA2-ADCC-46A9-B4F4-685DC6C7BB7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C36BE57-0840-424A-9705-4BEBB490243E}"/>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60EA7BB0-18C1-4B77-BD22-681CAE4E3E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E52B3E-9222-47C2-A245-7B007359064F}"/>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704908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0727F-8CAC-4BFD-9BFE-10FDEAC0A0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C63DD7-B8C9-4108-8878-D8C7878144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94FEF5-A0B0-413B-9AAD-CB86194DAD1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A57617-7630-4FFF-BE50-EF5AC7608A06}"/>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6" name="Footer Placeholder 5">
            <a:extLst>
              <a:ext uri="{FF2B5EF4-FFF2-40B4-BE49-F238E27FC236}">
                <a16:creationId xmlns:a16="http://schemas.microsoft.com/office/drawing/2014/main" id="{EF14ED5E-FAD7-4A9B-90B5-FAC54D7466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191CC9-2B5D-4311-AE0F-CDC630947E8B}"/>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1628320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78262-8E4B-40D9-B774-EF17BFDC1BB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0104C75-3EB8-4A31-9444-E5EF4E659F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EE7B5F0-1E33-427B-B6C0-37F5967C184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88439A-7D72-4E87-8A4A-F8B7E81464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E1862C9-19F0-413B-84D9-C0931A43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B48EAB5-CF18-4737-A40D-83C7A67BD5D8}"/>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8" name="Footer Placeholder 7">
            <a:extLst>
              <a:ext uri="{FF2B5EF4-FFF2-40B4-BE49-F238E27FC236}">
                <a16:creationId xmlns:a16="http://schemas.microsoft.com/office/drawing/2014/main" id="{91F6A5E5-A5A9-44B2-ADF4-0212C6E12C7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0DEFE8-D0E9-47DF-BFB4-8CD7BE0F3129}"/>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3929121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D2C-9756-4092-9232-85FC766532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758BA2-5810-4677-A5DC-DCA106BC5B93}"/>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4" name="Footer Placeholder 3">
            <a:extLst>
              <a:ext uri="{FF2B5EF4-FFF2-40B4-BE49-F238E27FC236}">
                <a16:creationId xmlns:a16="http://schemas.microsoft.com/office/drawing/2014/main" id="{E907E95D-C751-4E27-BA9A-74B0CB14A4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D24486-F42A-4028-AE90-658771068284}"/>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1978004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592ADF-328C-45EE-9DB1-BC74ED180F7C}"/>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3" name="Footer Placeholder 2">
            <a:extLst>
              <a:ext uri="{FF2B5EF4-FFF2-40B4-BE49-F238E27FC236}">
                <a16:creationId xmlns:a16="http://schemas.microsoft.com/office/drawing/2014/main" id="{B211892C-A7AA-450A-9F96-85CD6B52D6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14E8E21-7A3A-4926-A9F6-510FCC63BE88}"/>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276679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5B46-2CA3-4BEE-B5B7-102D4215BE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AB7C68-05CF-4EEA-A4B6-E5AC15D68EC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AE6F9FF-9E41-4DEE-9407-6ECFE433F8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2F09CC-C577-49EE-9DBC-4DA20B1FFF55}"/>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6" name="Footer Placeholder 5">
            <a:extLst>
              <a:ext uri="{FF2B5EF4-FFF2-40B4-BE49-F238E27FC236}">
                <a16:creationId xmlns:a16="http://schemas.microsoft.com/office/drawing/2014/main" id="{64B2F8FE-81FB-49EC-B518-1789D24A0B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841997-3DD8-40E4-858B-F894CDB5A371}"/>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231969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2F9DF-4DC8-4BFF-A034-1F6EBAA4167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07DC73-80A3-4848-93C6-B0E0D842F4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A25B1D-BCDD-493B-9331-B5E19B6B49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A1F725D-E11A-4A24-AEF1-BC7ACF8FD062}"/>
              </a:ext>
            </a:extLst>
          </p:cNvPr>
          <p:cNvSpPr>
            <a:spLocks noGrp="1"/>
          </p:cNvSpPr>
          <p:nvPr>
            <p:ph type="dt" sz="half" idx="10"/>
          </p:nvPr>
        </p:nvSpPr>
        <p:spPr/>
        <p:txBody>
          <a:bodyPr/>
          <a:lstStyle/>
          <a:p>
            <a:fld id="{01CB21D5-E416-4C2D-90E6-8CEECBA25171}" type="datetimeFigureOut">
              <a:rPr lang="en-US" smtClean="0"/>
              <a:t>3/17/2021</a:t>
            </a:fld>
            <a:endParaRPr lang="en-US"/>
          </a:p>
        </p:txBody>
      </p:sp>
      <p:sp>
        <p:nvSpPr>
          <p:cNvPr id="6" name="Footer Placeholder 5">
            <a:extLst>
              <a:ext uri="{FF2B5EF4-FFF2-40B4-BE49-F238E27FC236}">
                <a16:creationId xmlns:a16="http://schemas.microsoft.com/office/drawing/2014/main" id="{FE7B041E-84A0-41DB-B13A-A5AEBA73E9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9BF1C9-DA96-42A2-B651-33E0BB8A9140}"/>
              </a:ext>
            </a:extLst>
          </p:cNvPr>
          <p:cNvSpPr>
            <a:spLocks noGrp="1"/>
          </p:cNvSpPr>
          <p:nvPr>
            <p:ph type="sldNum" sz="quarter" idx="12"/>
          </p:nvPr>
        </p:nvSpPr>
        <p:spPr/>
        <p:txBody>
          <a:bodyPr/>
          <a:lstStyle/>
          <a:p>
            <a:fld id="{3C2789F9-0567-4996-B420-10D600C83AFC}" type="slidenum">
              <a:rPr lang="en-US" smtClean="0"/>
              <a:t>‹#›</a:t>
            </a:fld>
            <a:endParaRPr lang="en-US"/>
          </a:p>
        </p:txBody>
      </p:sp>
    </p:spTree>
    <p:extLst>
      <p:ext uri="{BB962C8B-B14F-4D97-AF65-F5344CB8AC3E}">
        <p14:creationId xmlns:p14="http://schemas.microsoft.com/office/powerpoint/2010/main" val="3179990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8A274F-1009-45DD-846C-6E810B7802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0130F9B-9E94-4C33-8383-8523C02A05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9E084A-228A-4127-8D1C-C47AC6F06E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B21D5-E416-4C2D-90E6-8CEECBA25171}" type="datetimeFigureOut">
              <a:rPr lang="en-US" smtClean="0"/>
              <a:t>3/17/2021</a:t>
            </a:fld>
            <a:endParaRPr lang="en-US"/>
          </a:p>
        </p:txBody>
      </p:sp>
      <p:sp>
        <p:nvSpPr>
          <p:cNvPr id="5" name="Footer Placeholder 4">
            <a:extLst>
              <a:ext uri="{FF2B5EF4-FFF2-40B4-BE49-F238E27FC236}">
                <a16:creationId xmlns:a16="http://schemas.microsoft.com/office/drawing/2014/main" id="{97E7EEEF-9906-47CD-B477-B0D08380D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D06BFA7-B4B4-479D-8BA9-5FFB56C54E9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2789F9-0567-4996-B420-10D600C83AFC}" type="slidenum">
              <a:rPr lang="en-US" smtClean="0"/>
              <a:t>‹#›</a:t>
            </a:fld>
            <a:endParaRPr lang="en-US"/>
          </a:p>
        </p:txBody>
      </p:sp>
    </p:spTree>
    <p:extLst>
      <p:ext uri="{BB962C8B-B14F-4D97-AF65-F5344CB8AC3E}">
        <p14:creationId xmlns:p14="http://schemas.microsoft.com/office/powerpoint/2010/main" val="3563215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lambda.ee/wiki/Teadmiste_formaliseerimine" TargetMode="External"/><Relationship Id="rId2" Type="http://schemas.openxmlformats.org/officeDocument/2006/relationships/hyperlink" Target="http://lambda.ee/w/images/e/e6/Knowledge_Representation_Intro.ppt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adeinc.org/conferences" TargetMode="External"/><Relationship Id="rId2" Type="http://schemas.openxmlformats.org/officeDocument/2006/relationships/hyperlink" Target="http://www.tptp.org/CAS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chema.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arxiv.org/pdf/2003.02320.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arxiv.org/pdf/2004.1383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en.wikipedia.org/wiki/BabelNet" TargetMode="External"/><Relationship Id="rId13" Type="http://schemas.openxmlformats.org/officeDocument/2006/relationships/hyperlink" Target="https://en.wikipedia.org/wiki/Open_Mind_Common_Sense" TargetMode="External"/><Relationship Id="rId18" Type="http://schemas.openxmlformats.org/officeDocument/2006/relationships/hyperlink" Target="https://framenet.icsi.berkeley.edu/fndrupal/" TargetMode="External"/><Relationship Id="rId26" Type="http://schemas.openxmlformats.org/officeDocument/2006/relationships/hyperlink" Target="https://en.wikipedia.org/wiki/Suggested_Upper_Merged_Ontology" TargetMode="External"/><Relationship Id="rId3" Type="http://schemas.openxmlformats.org/officeDocument/2006/relationships/hyperlink" Target="http://tptp.cs.miami.edu/cgi-bin/SeeTPTP?Category=Axioms&amp;File=NLP001+0.ax" TargetMode="External"/><Relationship Id="rId21" Type="http://schemas.openxmlformats.org/officeDocument/2006/relationships/hyperlink" Target="https://cyc.com/" TargetMode="External"/><Relationship Id="rId7" Type="http://schemas.openxmlformats.org/officeDocument/2006/relationships/hyperlink" Target="https://en.wikipedia.org/wiki/Wikidata" TargetMode="External"/><Relationship Id="rId12" Type="http://schemas.openxmlformats.org/officeDocument/2006/relationships/hyperlink" Target="http://conceptnet5.media.mit.edu/" TargetMode="External"/><Relationship Id="rId17" Type="http://schemas.openxmlformats.org/officeDocument/2006/relationships/hyperlink" Target="https://www.mpi-inf.mpg.de/departments/databases-and-information-systems/research/yago-naga/commonsense/quasimodo/" TargetMode="External"/><Relationship Id="rId25" Type="http://schemas.openxmlformats.org/officeDocument/2006/relationships/hyperlink" Target="https://adimen.si.ehu.es/web/adimenSUMO" TargetMode="External"/><Relationship Id="rId2" Type="http://schemas.openxmlformats.org/officeDocument/2006/relationships/hyperlink" Target="https://wordnet.princeton.edu/" TargetMode="External"/><Relationship Id="rId16" Type="http://schemas.openxmlformats.org/officeDocument/2006/relationships/hyperlink" Target="https://cacm.acm.org/magazines/2018/5/227193-never-ending-learning/fulltext" TargetMode="External"/><Relationship Id="rId20" Type="http://schemas.openxmlformats.org/officeDocument/2006/relationships/hyperlink" Target="https://framenet2.icsi.berkeley.edu/fnReports/data/lu/lu9791.xml" TargetMode="External"/><Relationship Id="rId29" Type="http://schemas.openxmlformats.org/officeDocument/2006/relationships/hyperlink" Target="http://schema.org/" TargetMode="External"/><Relationship Id="rId1" Type="http://schemas.openxmlformats.org/officeDocument/2006/relationships/slideLayout" Target="../slideLayouts/slideLayout2.xml"/><Relationship Id="rId6" Type="http://schemas.openxmlformats.org/officeDocument/2006/relationships/hyperlink" Target="http://mappings.dbpedia.org/index.php/Main_Page" TargetMode="External"/><Relationship Id="rId11" Type="http://schemas.openxmlformats.org/officeDocument/2006/relationships/hyperlink" Target="https://babelnet.org/" TargetMode="External"/><Relationship Id="rId24" Type="http://schemas.openxmlformats.org/officeDocument/2006/relationships/hyperlink" Target="http://tptp.cs.miami.edu/cgi-bin/SeeTPTP?Category=Axioms&amp;File=CSR002+1.ax" TargetMode="External"/><Relationship Id="rId5" Type="http://schemas.openxmlformats.org/officeDocument/2006/relationships/hyperlink" Target="http://mappings.dbpedia.org/server/ontology/classes/" TargetMode="External"/><Relationship Id="rId15" Type="http://schemas.openxmlformats.org/officeDocument/2006/relationships/hyperlink" Target="https://en.wikipedia.org/wiki/Never-Ending_Language_Learning" TargetMode="External"/><Relationship Id="rId23" Type="http://schemas.openxmlformats.org/officeDocument/2006/relationships/hyperlink" Target="https://www.cyc.com/wp-content/uploads/2019/09/Cyc-Technology-Overview.pdf" TargetMode="External"/><Relationship Id="rId28" Type="http://schemas.openxmlformats.org/officeDocument/2006/relationships/hyperlink" Target="http://tptp.cs.miami.edu/" TargetMode="External"/><Relationship Id="rId10" Type="http://schemas.openxmlformats.org/officeDocument/2006/relationships/hyperlink" Target="https://yago-knowledge.org/" TargetMode="External"/><Relationship Id="rId19" Type="http://schemas.openxmlformats.org/officeDocument/2006/relationships/hyperlink" Target="https://en.wikipedia.org/wiki/FrameNet" TargetMode="External"/><Relationship Id="rId4" Type="http://schemas.openxmlformats.org/officeDocument/2006/relationships/hyperlink" Target="https://www.dbpedia.org/" TargetMode="External"/><Relationship Id="rId9" Type="http://schemas.openxmlformats.org/officeDocument/2006/relationships/hyperlink" Target="https://www.mpi-inf.mpg.de/departments/databases-and-information-systems/research/yago-naga/yago/" TargetMode="External"/><Relationship Id="rId14" Type="http://schemas.openxmlformats.org/officeDocument/2006/relationships/hyperlink" Target="http://rtw.ml.cmu.edu/" TargetMode="External"/><Relationship Id="rId22" Type="http://schemas.openxmlformats.org/officeDocument/2006/relationships/hyperlink" Target="https://en.wikipedia.org/wiki/Cyc" TargetMode="External"/><Relationship Id="rId27" Type="http://schemas.openxmlformats.org/officeDocument/2006/relationships/hyperlink" Target="http://tptp.cs.miami.edu/cgi-bin/SeeTPTP?Category=Axioms&amp;File=CSR003+0.a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arxiv.org/ftp/arxiv/papers/1801/1801.00631.pdf" TargetMode="External"/><Relationship Id="rId7" Type="http://schemas.openxmlformats.org/officeDocument/2006/relationships/hyperlink" Target="https://knowablemagazine.org/article/technology/2020/what-is-neurosymbolic-ai" TargetMode="External"/><Relationship Id="rId2" Type="http://schemas.openxmlformats.org/officeDocument/2006/relationships/hyperlink" Target="https://www.facebook.com/watch/live/?v=498403850881660&amp;ref=watch_permalink" TargetMode="External"/><Relationship Id="rId1" Type="http://schemas.openxmlformats.org/officeDocument/2006/relationships/slideLayout" Target="../slideLayouts/slideLayout2.xml"/><Relationship Id="rId6" Type="http://schemas.openxmlformats.org/officeDocument/2006/relationships/hyperlink" Target="https://towardsdatascience.com/language-models-symbolic-learning-and-the-road-to-agi-75725985cdf7" TargetMode="External"/><Relationship Id="rId5" Type="http://schemas.openxmlformats.org/officeDocument/2006/relationships/hyperlink" Target="https://lexfridman.com/david-ferrucci/" TargetMode="External"/><Relationship Id="rId4" Type="http://schemas.openxmlformats.org/officeDocument/2006/relationships/hyperlink" Target="https://lexfridman.com/gary-marcu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6AAA9-0412-48C4-BA61-D72931ED24B5}"/>
              </a:ext>
            </a:extLst>
          </p:cNvPr>
          <p:cNvSpPr>
            <a:spLocks noGrp="1"/>
          </p:cNvSpPr>
          <p:nvPr>
            <p:ph type="ctrTitle"/>
          </p:nvPr>
        </p:nvSpPr>
        <p:spPr>
          <a:xfrm>
            <a:off x="1524000" y="1122362"/>
            <a:ext cx="9265024" cy="2795213"/>
          </a:xfrm>
        </p:spPr>
        <p:txBody>
          <a:bodyPr>
            <a:normAutofit fontScale="90000"/>
          </a:bodyPr>
          <a:lstStyle/>
          <a:p>
            <a:r>
              <a:rPr lang="en-US" sz="5400" dirty="0"/>
              <a:t>Knowledge Representation	</a:t>
            </a:r>
            <a:br>
              <a:rPr lang="en-US" sz="5400" dirty="0"/>
            </a:br>
            <a:r>
              <a:rPr lang="en-US" sz="5400" dirty="0"/>
              <a:t>and Reasoning</a:t>
            </a:r>
            <a:br>
              <a:rPr lang="en-US" sz="5400" dirty="0"/>
            </a:br>
            <a:br>
              <a:rPr lang="en-US" sz="5400" dirty="0"/>
            </a:br>
            <a:r>
              <a:rPr lang="en-US" sz="5400" dirty="0"/>
              <a:t>KR &amp; R</a:t>
            </a:r>
          </a:p>
        </p:txBody>
      </p:sp>
      <p:sp>
        <p:nvSpPr>
          <p:cNvPr id="3" name="Subtitle 2">
            <a:extLst>
              <a:ext uri="{FF2B5EF4-FFF2-40B4-BE49-F238E27FC236}">
                <a16:creationId xmlns:a16="http://schemas.microsoft.com/office/drawing/2014/main" id="{3AD5B74B-A991-43F5-A50A-84CC52B672CC}"/>
              </a:ext>
            </a:extLst>
          </p:cNvPr>
          <p:cNvSpPr>
            <a:spLocks noGrp="1"/>
          </p:cNvSpPr>
          <p:nvPr>
            <p:ph type="subTitle" idx="1"/>
          </p:nvPr>
        </p:nvSpPr>
        <p:spPr>
          <a:xfrm>
            <a:off x="1584512" y="4079876"/>
            <a:ext cx="9491382" cy="2114736"/>
          </a:xfrm>
        </p:spPr>
        <p:txBody>
          <a:bodyPr>
            <a:normAutofit fontScale="92500" lnSpcReduction="10000"/>
          </a:bodyPr>
          <a:lstStyle/>
          <a:p>
            <a:endParaRPr lang="en-US" dirty="0"/>
          </a:p>
          <a:p>
            <a:r>
              <a:rPr lang="en-US" sz="3600" dirty="0"/>
              <a:t>Intro</a:t>
            </a:r>
          </a:p>
          <a:p>
            <a:r>
              <a:rPr lang="en-US" dirty="0"/>
              <a:t>Link to the presentation: </a:t>
            </a:r>
            <a:r>
              <a:rPr lang="en-US" dirty="0">
                <a:hlinkClick r:id="rId2"/>
              </a:rPr>
              <a:t>http://lambda.ee/w/images/e/e6/Knowledge_Representation_Intro.pptx</a:t>
            </a:r>
            <a:endParaRPr lang="en-US" dirty="0"/>
          </a:p>
          <a:p>
            <a:r>
              <a:rPr lang="en-US" dirty="0"/>
              <a:t>See also </a:t>
            </a:r>
            <a:r>
              <a:rPr lang="en-US" dirty="0">
                <a:hlinkClick r:id="rId3"/>
              </a:rPr>
              <a:t>http://lambda.ee/wiki/Teadmiste_formaliseerimine</a:t>
            </a:r>
            <a:endParaRPr lang="en-US" dirty="0"/>
          </a:p>
          <a:p>
            <a:endParaRPr lang="en-US" dirty="0"/>
          </a:p>
        </p:txBody>
      </p:sp>
    </p:spTree>
    <p:extLst>
      <p:ext uri="{BB962C8B-B14F-4D97-AF65-F5344CB8AC3E}">
        <p14:creationId xmlns:p14="http://schemas.microsoft.com/office/powerpoint/2010/main" val="27520354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B9CC3-7CC6-4BE8-86FA-02825BA50E3A}"/>
              </a:ext>
            </a:extLst>
          </p:cNvPr>
          <p:cNvSpPr>
            <a:spLocks noGrp="1"/>
          </p:cNvSpPr>
          <p:nvPr>
            <p:ph type="title"/>
          </p:nvPr>
        </p:nvSpPr>
        <p:spPr/>
        <p:txBody>
          <a:bodyPr>
            <a:normAutofit/>
          </a:bodyPr>
          <a:lstStyle/>
          <a:p>
            <a:r>
              <a:rPr lang="en-US" sz="4000" dirty="0"/>
              <a:t>A narrow subfield of KR &amp;R: automated reasoning</a:t>
            </a:r>
          </a:p>
        </p:txBody>
      </p:sp>
      <p:sp>
        <p:nvSpPr>
          <p:cNvPr id="3" name="Content Placeholder 2">
            <a:extLst>
              <a:ext uri="{FF2B5EF4-FFF2-40B4-BE49-F238E27FC236}">
                <a16:creationId xmlns:a16="http://schemas.microsoft.com/office/drawing/2014/main" id="{5EC8A351-62DF-4803-A63D-98BACCB9468D}"/>
              </a:ext>
            </a:extLst>
          </p:cNvPr>
          <p:cNvSpPr>
            <a:spLocks noGrp="1"/>
          </p:cNvSpPr>
          <p:nvPr>
            <p:ph idx="1"/>
          </p:nvPr>
        </p:nvSpPr>
        <p:spPr/>
        <p:txBody>
          <a:bodyPr>
            <a:normAutofit/>
          </a:bodyPr>
          <a:lstStyle/>
          <a:p>
            <a:r>
              <a:rPr lang="en-US" sz="2200" dirty="0"/>
              <a:t>AKA “Automated Theorem Proving”</a:t>
            </a:r>
          </a:p>
          <a:p>
            <a:r>
              <a:rPr lang="en-US" sz="2200" dirty="0"/>
              <a:t>Focus on developing algorithms and systems for automatically solving problems written in logic. </a:t>
            </a:r>
          </a:p>
          <a:p>
            <a:r>
              <a:rPr lang="en-US" sz="2200" dirty="0"/>
              <a:t>Yearly competitions </a:t>
            </a:r>
            <a:r>
              <a:rPr lang="en-US" sz="2200" dirty="0">
                <a:hlinkClick r:id="rId2"/>
              </a:rPr>
              <a:t>http://www.tptp.org/CASC/</a:t>
            </a:r>
            <a:r>
              <a:rPr lang="en-US" sz="2200" dirty="0"/>
              <a:t> and the main conference CADE </a:t>
            </a:r>
            <a:r>
              <a:rPr lang="en-US" sz="2200" dirty="0">
                <a:hlinkClick r:id="rId3"/>
              </a:rPr>
              <a:t>http://www.cadeinc.org/conferences</a:t>
            </a:r>
            <a:endParaRPr lang="en-US" sz="2200" dirty="0"/>
          </a:p>
          <a:p>
            <a:r>
              <a:rPr lang="en-US" sz="2200" dirty="0"/>
              <a:t>Focus more on mathematical kinds of problems, not so much common sense or very large knowledge bases.</a:t>
            </a:r>
          </a:p>
          <a:p>
            <a:r>
              <a:rPr lang="en-US" sz="2200" dirty="0"/>
              <a:t>In other words, top systems work best with relatively few rules and deep complex proofs.</a:t>
            </a:r>
          </a:p>
          <a:p>
            <a:r>
              <a:rPr lang="en-US" sz="2200" dirty="0"/>
              <a:t>Not too many high-performance systems (like, my system Gandalf was world leading at the end of 20</a:t>
            </a:r>
            <a:r>
              <a:rPr lang="en-US" sz="2200" baseline="30000" dirty="0"/>
              <a:t>th</a:t>
            </a:r>
            <a:r>
              <a:rPr lang="en-US" sz="2200" dirty="0"/>
              <a:t> century for many years, and the current GKC system is one of the top systems nowadays)</a:t>
            </a:r>
          </a:p>
          <a:p>
            <a:endParaRPr lang="en-US" dirty="0"/>
          </a:p>
        </p:txBody>
      </p:sp>
    </p:spTree>
    <p:extLst>
      <p:ext uri="{BB962C8B-B14F-4D97-AF65-F5344CB8AC3E}">
        <p14:creationId xmlns:p14="http://schemas.microsoft.com/office/powerpoint/2010/main" val="1152937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154140"/>
          </a:xfrm>
        </p:spPr>
        <p:txBody>
          <a:bodyPr/>
          <a:lstStyle/>
          <a:p>
            <a:r>
              <a:rPr lang="en-US" dirty="0"/>
              <a:t>Note: </a:t>
            </a:r>
            <a:r>
              <a:rPr lang="et-EE" dirty="0"/>
              <a:t>CYC project: 1985 - .... ongoing</a:t>
            </a:r>
          </a:p>
        </p:txBody>
      </p:sp>
      <p:sp>
        <p:nvSpPr>
          <p:cNvPr id="3" name="Content Placeholder 2"/>
          <p:cNvSpPr>
            <a:spLocks noGrp="1"/>
          </p:cNvSpPr>
          <p:nvPr>
            <p:ph idx="1"/>
          </p:nvPr>
        </p:nvSpPr>
        <p:spPr>
          <a:xfrm>
            <a:off x="838200" y="2043404"/>
            <a:ext cx="10515600" cy="3872301"/>
          </a:xfrm>
        </p:spPr>
        <p:txBody>
          <a:bodyPr>
            <a:normAutofit fontScale="92500" lnSpcReduction="10000"/>
          </a:bodyPr>
          <a:lstStyle/>
          <a:p>
            <a:pPr marL="0" indent="0">
              <a:buNone/>
            </a:pPr>
            <a:r>
              <a:rPr lang="et-EE" dirty="0"/>
              <a:t>Developed the</a:t>
            </a:r>
            <a:r>
              <a:rPr lang="en-US" dirty="0"/>
              <a:t> largest known</a:t>
            </a:r>
            <a:r>
              <a:rPr lang="et-EE" dirty="0"/>
              <a:t> </a:t>
            </a:r>
            <a:r>
              <a:rPr lang="en-US" dirty="0"/>
              <a:t>manually made commonsense knowledge base along with </a:t>
            </a:r>
            <a:r>
              <a:rPr lang="en-US" dirty="0" err="1"/>
              <a:t>reasoners</a:t>
            </a:r>
            <a:r>
              <a:rPr lang="en-US" dirty="0"/>
              <a:t> specially built for this</a:t>
            </a:r>
            <a:r>
              <a:rPr lang="et-EE" dirty="0"/>
              <a:t> </a:t>
            </a:r>
            <a:r>
              <a:rPr lang="en-US" dirty="0"/>
              <a:t>knowledge base. </a:t>
            </a:r>
            <a:endParaRPr lang="et-EE" dirty="0"/>
          </a:p>
          <a:p>
            <a:pPr marL="0" indent="0">
              <a:buNone/>
            </a:pPr>
            <a:r>
              <a:rPr lang="en-US" dirty="0"/>
              <a:t>Parts of the knowledge base -- </a:t>
            </a:r>
            <a:r>
              <a:rPr lang="en-US" dirty="0" err="1"/>
              <a:t>OpenCyc</a:t>
            </a:r>
            <a:r>
              <a:rPr lang="en-US" dirty="0"/>
              <a:t> -- are available as a large FOL axiom set</a:t>
            </a:r>
            <a:r>
              <a:rPr lang="et-EE" dirty="0"/>
              <a:t>.</a:t>
            </a:r>
            <a:endParaRPr lang="en-US" dirty="0"/>
          </a:p>
          <a:p>
            <a:pPr marL="0" indent="0">
              <a:buNone/>
            </a:pPr>
            <a:r>
              <a:rPr lang="en-US" dirty="0"/>
              <a:t>CYC deduction problems in remain relatively hard for top-of-the-line </a:t>
            </a:r>
            <a:r>
              <a:rPr lang="en-US" dirty="0" err="1"/>
              <a:t>automatedreasoners</a:t>
            </a:r>
            <a:r>
              <a:rPr lang="en-US" dirty="0"/>
              <a:t>, mostly due to little focus on CYC-specific proof search heuristics.</a:t>
            </a:r>
          </a:p>
          <a:p>
            <a:pPr marL="0" indent="0">
              <a:buNone/>
            </a:pPr>
            <a:r>
              <a:rPr lang="en-US" dirty="0"/>
              <a:t>Despite several successes, the approach</a:t>
            </a:r>
            <a:r>
              <a:rPr lang="et-EE" dirty="0"/>
              <a:t> </a:t>
            </a:r>
            <a:r>
              <a:rPr lang="en-US" dirty="0"/>
              <a:t>taken in the CYC project has been often viewed as problematic) and has been repeatedly used  as an argument against logic-based</a:t>
            </a:r>
            <a:r>
              <a:rPr lang="et-EE" dirty="0"/>
              <a:t> </a:t>
            </a:r>
            <a:r>
              <a:rPr lang="en-US" dirty="0"/>
              <a:t>methods in CSR.</a:t>
            </a:r>
            <a:endParaRPr lang="et-EE" dirty="0"/>
          </a:p>
        </p:txBody>
      </p:sp>
    </p:spTree>
    <p:extLst>
      <p:ext uri="{BB962C8B-B14F-4D97-AF65-F5344CB8AC3E}">
        <p14:creationId xmlns:p14="http://schemas.microsoft.com/office/powerpoint/2010/main" val="1086491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DD5F7-5CA5-45BB-AAB6-814D5D343082}"/>
              </a:ext>
            </a:extLst>
          </p:cNvPr>
          <p:cNvSpPr>
            <a:spLocks noGrp="1"/>
          </p:cNvSpPr>
          <p:nvPr>
            <p:ph type="title"/>
          </p:nvPr>
        </p:nvSpPr>
        <p:spPr/>
        <p:txBody>
          <a:bodyPr>
            <a:normAutofit/>
          </a:bodyPr>
          <a:lstStyle/>
          <a:p>
            <a:r>
              <a:rPr lang="en-US" sz="4000" dirty="0"/>
              <a:t>A </a:t>
            </a:r>
            <a:r>
              <a:rPr lang="en-US" sz="4000" i="1" dirty="0"/>
              <a:t>mostly</a:t>
            </a:r>
            <a:r>
              <a:rPr lang="en-US" sz="4000" dirty="0"/>
              <a:t> failed limited approach: Semantic Web</a:t>
            </a:r>
          </a:p>
        </p:txBody>
      </p:sp>
      <p:sp>
        <p:nvSpPr>
          <p:cNvPr id="3" name="Content Placeholder 2">
            <a:extLst>
              <a:ext uri="{FF2B5EF4-FFF2-40B4-BE49-F238E27FC236}">
                <a16:creationId xmlns:a16="http://schemas.microsoft.com/office/drawing/2014/main" id="{9FF8928A-D489-4EC6-AE2E-CF4F32F3F6AC}"/>
              </a:ext>
            </a:extLst>
          </p:cNvPr>
          <p:cNvSpPr>
            <a:spLocks noGrp="1"/>
          </p:cNvSpPr>
          <p:nvPr>
            <p:ph idx="1"/>
          </p:nvPr>
        </p:nvSpPr>
        <p:spPr/>
        <p:txBody>
          <a:bodyPr/>
          <a:lstStyle/>
          <a:p>
            <a:r>
              <a:rPr lang="en-US" dirty="0"/>
              <a:t>Idea: make it easy to publish, harvest, integrate and use structured knowledge on the web.</a:t>
            </a:r>
          </a:p>
          <a:p>
            <a:r>
              <a:rPr lang="en-US" dirty="0"/>
              <a:t>Proposals worked out: RDF data model and OWL rule-like language</a:t>
            </a:r>
          </a:p>
          <a:p>
            <a:endParaRPr lang="en-US" dirty="0"/>
          </a:p>
          <a:p>
            <a:pPr>
              <a:lnSpc>
                <a:spcPct val="93000"/>
              </a:lnSpc>
              <a:spcBef>
                <a:spcPts val="882"/>
              </a:spcBef>
              <a:buSzPct val="100000"/>
              <a:defRPr/>
            </a:pPr>
            <a:r>
              <a:rPr lang="en-US" dirty="0"/>
              <a:t>RDF main idea: represent all data in a single three-column table of &lt;object id&gt;  &lt;property&gt; &lt;value&gt;  triplets like this:</a:t>
            </a:r>
          </a:p>
          <a:p>
            <a:pPr>
              <a:lnSpc>
                <a:spcPct val="93000"/>
              </a:lnSpc>
              <a:spcBef>
                <a:spcPts val="882"/>
              </a:spcBef>
              <a:buSzPct val="100000"/>
              <a:defRPr/>
            </a:pPr>
            <a:endParaRPr lang="en-US" dirty="0"/>
          </a:p>
          <a:p>
            <a:pPr>
              <a:lnSpc>
                <a:spcPct val="93000"/>
              </a:lnSpc>
              <a:spcBef>
                <a:spcPts val="882"/>
              </a:spcBef>
              <a:buSzPct val="100000"/>
              <a:buNone/>
              <a:defRPr/>
            </a:pPr>
            <a:r>
              <a:rPr lang="en-US" altLang="et-EE" dirty="0">
                <a:solidFill>
                  <a:srgbClr val="000000"/>
                </a:solidFill>
                <a:latin typeface="Calibri" pitchFamily="32" charset="0"/>
              </a:rPr>
              <a:t>           </a:t>
            </a:r>
            <a:r>
              <a:rPr lang="et-EE" altLang="et-EE" dirty="0">
                <a:solidFill>
                  <a:srgbClr val="000000"/>
                </a:solidFill>
                <a:latin typeface="Calibri" pitchFamily="32" charset="0"/>
              </a:rPr>
              <a:t>client_1    name      „John Brown“</a:t>
            </a:r>
          </a:p>
          <a:p>
            <a:pPr>
              <a:lnSpc>
                <a:spcPct val="93000"/>
              </a:lnSpc>
              <a:spcBef>
                <a:spcPts val="882"/>
              </a:spcBef>
              <a:buSzPct val="100000"/>
              <a:buNone/>
              <a:defRPr/>
            </a:pPr>
            <a:r>
              <a:rPr lang="et-EE" altLang="et-EE" dirty="0">
                <a:solidFill>
                  <a:srgbClr val="000000"/>
                </a:solidFill>
                <a:latin typeface="Calibri" pitchFamily="32" charset="0"/>
              </a:rPr>
              <a:t>           client_1    balance   200 </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3780026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3E38C-36A8-4D1D-9FD1-888159240894}"/>
              </a:ext>
            </a:extLst>
          </p:cNvPr>
          <p:cNvSpPr>
            <a:spLocks noGrp="1"/>
          </p:cNvSpPr>
          <p:nvPr>
            <p:ph type="title"/>
          </p:nvPr>
        </p:nvSpPr>
        <p:spPr/>
        <p:txBody>
          <a:bodyPr/>
          <a:lstStyle/>
          <a:p>
            <a:r>
              <a:rPr lang="en-US" dirty="0"/>
              <a:t>What happened with the Semantic Web?</a:t>
            </a:r>
          </a:p>
        </p:txBody>
      </p:sp>
      <p:sp>
        <p:nvSpPr>
          <p:cNvPr id="3" name="Content Placeholder 2">
            <a:extLst>
              <a:ext uri="{FF2B5EF4-FFF2-40B4-BE49-F238E27FC236}">
                <a16:creationId xmlns:a16="http://schemas.microsoft.com/office/drawing/2014/main" id="{D4EF6975-1FD1-45CC-B657-B1EB4AC52E33}"/>
              </a:ext>
            </a:extLst>
          </p:cNvPr>
          <p:cNvSpPr>
            <a:spLocks noGrp="1"/>
          </p:cNvSpPr>
          <p:nvPr>
            <p:ph idx="1"/>
          </p:nvPr>
        </p:nvSpPr>
        <p:spPr/>
        <p:txBody>
          <a:bodyPr>
            <a:normAutofit/>
          </a:bodyPr>
          <a:lstStyle/>
          <a:p>
            <a:pPr marL="0" indent="0">
              <a:buNone/>
            </a:pPr>
            <a:r>
              <a:rPr lang="en-US" sz="2400" dirty="0"/>
              <a:t>Negative:</a:t>
            </a:r>
          </a:p>
          <a:p>
            <a:r>
              <a:rPr lang="en-US" sz="2400" dirty="0"/>
              <a:t>Mostly academic research leading to over-complicating even simple things.</a:t>
            </a:r>
          </a:p>
          <a:p>
            <a:r>
              <a:rPr lang="en-US" sz="2400" dirty="0"/>
              <a:t>People were not really keen to publish data or rules on the web.</a:t>
            </a:r>
          </a:p>
          <a:p>
            <a:endParaRPr lang="en-US" sz="2400" dirty="0"/>
          </a:p>
          <a:p>
            <a:pPr marL="0" indent="0">
              <a:buNone/>
            </a:pPr>
            <a:r>
              <a:rPr lang="en-US" sz="2400" dirty="0"/>
              <a:t>Positive:</a:t>
            </a:r>
          </a:p>
          <a:p>
            <a:r>
              <a:rPr lang="en-US" sz="2400" dirty="0"/>
              <a:t>Attempt to make it a bit simpler in a closely related area: linked data</a:t>
            </a:r>
          </a:p>
          <a:p>
            <a:r>
              <a:rPr lang="en-US" sz="2400" dirty="0"/>
              <a:t>JSON-LD language giving RDF interpretation to JSON</a:t>
            </a:r>
          </a:p>
          <a:p>
            <a:r>
              <a:rPr lang="en-US" sz="2400" dirty="0">
                <a:hlinkClick r:id="rId2"/>
              </a:rPr>
              <a:t>http://schema.org</a:t>
            </a:r>
            <a:r>
              <a:rPr lang="en-US" sz="2400" dirty="0"/>
              <a:t> repository of suggested type/property names</a:t>
            </a:r>
          </a:p>
          <a:p>
            <a:endParaRPr lang="en-US" sz="2400" dirty="0"/>
          </a:p>
          <a:p>
            <a:endParaRPr lang="en-US" sz="2400" dirty="0"/>
          </a:p>
        </p:txBody>
      </p:sp>
    </p:spTree>
    <p:extLst>
      <p:ext uri="{BB962C8B-B14F-4D97-AF65-F5344CB8AC3E}">
        <p14:creationId xmlns:p14="http://schemas.microsoft.com/office/powerpoint/2010/main" val="819251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D2C0A-D32A-4098-8672-D09AE5BE357A}"/>
              </a:ext>
            </a:extLst>
          </p:cNvPr>
          <p:cNvSpPr>
            <a:spLocks noGrp="1"/>
          </p:cNvSpPr>
          <p:nvPr>
            <p:ph type="title"/>
          </p:nvPr>
        </p:nvSpPr>
        <p:spPr/>
        <p:txBody>
          <a:bodyPr/>
          <a:lstStyle/>
          <a:p>
            <a:r>
              <a:rPr lang="en-US" dirty="0"/>
              <a:t>Positive case studies of KR &amp; R</a:t>
            </a:r>
          </a:p>
        </p:txBody>
      </p:sp>
      <p:sp>
        <p:nvSpPr>
          <p:cNvPr id="3" name="Content Placeholder 2">
            <a:extLst>
              <a:ext uri="{FF2B5EF4-FFF2-40B4-BE49-F238E27FC236}">
                <a16:creationId xmlns:a16="http://schemas.microsoft.com/office/drawing/2014/main" id="{1A033FC4-A63F-4AB3-8233-60810003FC89}"/>
              </a:ext>
            </a:extLst>
          </p:cNvPr>
          <p:cNvSpPr>
            <a:spLocks noGrp="1"/>
          </p:cNvSpPr>
          <p:nvPr>
            <p:ph idx="1"/>
          </p:nvPr>
        </p:nvSpPr>
        <p:spPr/>
        <p:txBody>
          <a:bodyPr/>
          <a:lstStyle/>
          <a:p>
            <a:endParaRPr lang="en-US" dirty="0"/>
          </a:p>
          <a:p>
            <a:r>
              <a:rPr lang="en-US" sz="2400" dirty="0"/>
              <a:t>Google's Knowledge Graph used e.g. for </a:t>
            </a:r>
            <a:r>
              <a:rPr lang="en-US" sz="2400" dirty="0" err="1"/>
              <a:t>infoboxes</a:t>
            </a:r>
            <a:r>
              <a:rPr lang="en-US" sz="2400" dirty="0"/>
              <a:t> and Google Assistant</a:t>
            </a:r>
          </a:p>
          <a:p>
            <a:r>
              <a:rPr lang="en-US" sz="2400" dirty="0"/>
              <a:t>Facebook Knowledge Graph</a:t>
            </a:r>
          </a:p>
          <a:p>
            <a:r>
              <a:rPr lang="en-US" sz="2400" dirty="0"/>
              <a:t>Apple Siri knowledge base</a:t>
            </a:r>
          </a:p>
          <a:p>
            <a:r>
              <a:rPr lang="en-US" sz="2400" dirty="0"/>
              <a:t>IBM Watson question-answering system</a:t>
            </a:r>
          </a:p>
          <a:p>
            <a:endParaRPr lang="en-US" sz="2400" dirty="0"/>
          </a:p>
          <a:p>
            <a:pPr marL="0" indent="0">
              <a:buNone/>
            </a:pPr>
            <a:r>
              <a:rPr lang="en-US" sz="2400" dirty="0"/>
              <a:t>You may want to read a big overview of knowledge graphs: </a:t>
            </a:r>
            <a:r>
              <a:rPr lang="en-US" sz="2400" dirty="0">
                <a:hlinkClick r:id="rId2"/>
              </a:rPr>
              <a:t>https://arxiv.org/pdf/2003.02320.pdf</a:t>
            </a:r>
            <a:endParaRPr lang="en-US" sz="2400" dirty="0"/>
          </a:p>
        </p:txBody>
      </p:sp>
    </p:spTree>
    <p:extLst>
      <p:ext uri="{BB962C8B-B14F-4D97-AF65-F5344CB8AC3E}">
        <p14:creationId xmlns:p14="http://schemas.microsoft.com/office/powerpoint/2010/main" val="1590305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154140"/>
          </a:xfrm>
        </p:spPr>
        <p:txBody>
          <a:bodyPr/>
          <a:lstStyle/>
          <a:p>
            <a:r>
              <a:rPr lang="et-EE" dirty="0"/>
              <a:t>IBM Watson winning Jeopardy in 2011</a:t>
            </a: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4713" y="2266789"/>
            <a:ext cx="7735770" cy="4339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9158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t-EE" sz="4000" dirty="0"/>
              <a:t>Example questions from Jeopardy with Watson</a:t>
            </a:r>
          </a:p>
        </p:txBody>
      </p:sp>
      <p:sp>
        <p:nvSpPr>
          <p:cNvPr id="3" name="Content Placeholder 2"/>
          <p:cNvSpPr>
            <a:spLocks noGrp="1"/>
          </p:cNvSpPr>
          <p:nvPr>
            <p:ph idx="1"/>
          </p:nvPr>
        </p:nvSpPr>
        <p:spPr>
          <a:xfrm>
            <a:off x="838200" y="1690688"/>
            <a:ext cx="10515600" cy="4738103"/>
          </a:xfrm>
        </p:spPr>
        <p:txBody>
          <a:bodyPr>
            <a:normAutofit lnSpcReduction="10000"/>
          </a:bodyPr>
          <a:lstStyle/>
          <a:p>
            <a:endParaRPr lang="et-EE" dirty="0"/>
          </a:p>
          <a:p>
            <a:r>
              <a:rPr lang="en-US" dirty="0"/>
              <a:t>It's just a bloody nose! You don't have this hereditary disorder once endemic to European royalty : </a:t>
            </a:r>
            <a:r>
              <a:rPr lang="en-US" i="1" dirty="0" err="1">
                <a:solidFill>
                  <a:srgbClr val="FF0000"/>
                </a:solidFill>
              </a:rPr>
              <a:t>Haemophilia</a:t>
            </a:r>
            <a:endParaRPr lang="en-US" dirty="0">
              <a:solidFill>
                <a:srgbClr val="FF0000"/>
              </a:solidFill>
            </a:endParaRPr>
          </a:p>
          <a:p>
            <a:r>
              <a:rPr lang="en-US" dirty="0"/>
              <a:t>You just need a nap! You don't have this sleep disorder that can make sufferers nod off while standing up : </a:t>
            </a:r>
            <a:r>
              <a:rPr lang="en-US" i="1" dirty="0">
                <a:solidFill>
                  <a:srgbClr val="FF0000"/>
                </a:solidFill>
              </a:rPr>
              <a:t>Narcolepsy</a:t>
            </a:r>
            <a:endParaRPr lang="et-EE" i="1" dirty="0">
              <a:solidFill>
                <a:srgbClr val="FF0000"/>
              </a:solidFill>
            </a:endParaRPr>
          </a:p>
          <a:p>
            <a:r>
              <a:rPr lang="et-EE" dirty="0"/>
              <a:t>Heitor Villa-Lobos dedicated his "12 Etudes" for this instrument to Andres Segovia </a:t>
            </a:r>
            <a:r>
              <a:rPr lang="et-EE" i="1" dirty="0"/>
              <a:t>: </a:t>
            </a:r>
            <a:r>
              <a:rPr lang="et-EE" i="1" dirty="0">
                <a:solidFill>
                  <a:srgbClr val="FF0000"/>
                </a:solidFill>
              </a:rPr>
              <a:t>Guitar</a:t>
            </a:r>
          </a:p>
          <a:p>
            <a:r>
              <a:rPr lang="et-EE" dirty="0"/>
              <a:t>Paganini's "24 Capricci" set the standard for etudes for this instrument </a:t>
            </a:r>
            <a:r>
              <a:rPr lang="et-EE" i="1" dirty="0"/>
              <a:t>: </a:t>
            </a:r>
            <a:r>
              <a:rPr lang="et-EE" i="1" dirty="0">
                <a:solidFill>
                  <a:srgbClr val="FF0000"/>
                </a:solidFill>
              </a:rPr>
              <a:t>Violin</a:t>
            </a:r>
          </a:p>
          <a:p>
            <a:r>
              <a:rPr lang="en-US" dirty="0"/>
              <a:t>Rembrandt's Biblical Scene "Storm on the Sea of" this was stolen from a Boston museum in 1990 : </a:t>
            </a:r>
            <a:r>
              <a:rPr lang="en-US" i="1" dirty="0">
                <a:solidFill>
                  <a:srgbClr val="FF0000"/>
                </a:solidFill>
              </a:rPr>
              <a:t>Galilee</a:t>
            </a:r>
            <a:endParaRPr lang="et-EE" i="1" dirty="0">
              <a:solidFill>
                <a:srgbClr val="FF0000"/>
              </a:solidFill>
            </a:endParaRPr>
          </a:p>
          <a:p>
            <a:endParaRPr lang="et-EE" i="1" dirty="0"/>
          </a:p>
          <a:p>
            <a:endParaRPr lang="en-US" dirty="0"/>
          </a:p>
          <a:p>
            <a:endParaRPr lang="et-EE" dirty="0"/>
          </a:p>
        </p:txBody>
      </p:sp>
    </p:spTree>
    <p:extLst>
      <p:ext uri="{BB962C8B-B14F-4D97-AF65-F5344CB8AC3E}">
        <p14:creationId xmlns:p14="http://schemas.microsoft.com/office/powerpoint/2010/main" val="28924376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154140"/>
          </a:xfrm>
        </p:spPr>
        <p:txBody>
          <a:bodyPr/>
          <a:lstStyle/>
          <a:p>
            <a:r>
              <a:rPr lang="et-EE" dirty="0"/>
              <a:t>Common sense</a:t>
            </a:r>
          </a:p>
        </p:txBody>
      </p:sp>
      <p:sp>
        <p:nvSpPr>
          <p:cNvPr id="3" name="Content Placeholder 2"/>
          <p:cNvSpPr>
            <a:spLocks noGrp="1"/>
          </p:cNvSpPr>
          <p:nvPr>
            <p:ph idx="1"/>
          </p:nvPr>
        </p:nvSpPr>
        <p:spPr>
          <a:xfrm>
            <a:off x="838200" y="2640562"/>
            <a:ext cx="10515600" cy="3125853"/>
          </a:xfrm>
        </p:spPr>
        <p:txBody>
          <a:bodyPr>
            <a:normAutofit/>
          </a:bodyPr>
          <a:lstStyle/>
          <a:p>
            <a:pPr marL="0" indent="0">
              <a:buNone/>
            </a:pPr>
            <a:r>
              <a:rPr lang="et-EE" dirty="0"/>
              <a:t>Wikipedia, following Ernest &amp; Marcus: </a:t>
            </a:r>
            <a:r>
              <a:rPr lang="en-US" dirty="0"/>
              <a:t>"Commonsense reasoning is one of the branches of artificial intelligence (AI) that is concerned with simulating the human ability to make presumptions about the type and essence of ordinary situations they encounter every day.</a:t>
            </a:r>
          </a:p>
          <a:p>
            <a:pPr marL="0" indent="0">
              <a:buNone/>
            </a:pPr>
            <a:r>
              <a:rPr lang="en-US" dirty="0"/>
              <a:t>These assumptions include judgments about the physical properties, purpose, intentions</a:t>
            </a:r>
            <a:r>
              <a:rPr lang="et-EE" dirty="0"/>
              <a:t> </a:t>
            </a:r>
            <a:r>
              <a:rPr lang="en-US" dirty="0"/>
              <a:t>and behavior of people and objects, as well as possible outcomes of their actions and interactions."</a:t>
            </a:r>
            <a:endParaRPr lang="et-EE" dirty="0"/>
          </a:p>
        </p:txBody>
      </p:sp>
    </p:spTree>
    <p:extLst>
      <p:ext uri="{BB962C8B-B14F-4D97-AF65-F5344CB8AC3E}">
        <p14:creationId xmlns:p14="http://schemas.microsoft.com/office/powerpoint/2010/main" val="3650478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8"/>
            <a:ext cx="10515600" cy="1325563"/>
          </a:xfrm>
        </p:spPr>
        <p:txBody>
          <a:bodyPr>
            <a:normAutofit fontScale="90000"/>
          </a:bodyPr>
          <a:lstStyle/>
          <a:p>
            <a:pPr algn="ctr"/>
            <a:r>
              <a:rPr lang="et-EE" dirty="0"/>
              <a:t>Question answering benchmarks</a:t>
            </a:r>
            <a:br>
              <a:rPr lang="en-US" dirty="0"/>
            </a:br>
            <a:br>
              <a:rPr lang="en-US" dirty="0"/>
            </a:br>
            <a:r>
              <a:rPr lang="en-US" dirty="0"/>
              <a:t>or</a:t>
            </a:r>
            <a:br>
              <a:rPr lang="en-US" dirty="0"/>
            </a:br>
            <a:br>
              <a:rPr lang="en-US" dirty="0"/>
            </a:br>
            <a:r>
              <a:rPr lang="en-US" dirty="0"/>
              <a:t>what about pure machine learning</a:t>
            </a:r>
            <a:br>
              <a:rPr lang="en-US" dirty="0"/>
            </a:br>
            <a:r>
              <a:rPr lang="en-US" dirty="0"/>
              <a:t>from text corpora a la Bert and GPT3?</a:t>
            </a:r>
            <a:endParaRPr lang="et-EE" dirty="0"/>
          </a:p>
        </p:txBody>
      </p:sp>
    </p:spTree>
    <p:extLst>
      <p:ext uri="{BB962C8B-B14F-4D97-AF65-F5344CB8AC3E}">
        <p14:creationId xmlns:p14="http://schemas.microsoft.com/office/powerpoint/2010/main" val="4105971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a:t>Winograd schema</a:t>
            </a:r>
          </a:p>
        </p:txBody>
      </p:sp>
      <p:sp>
        <p:nvSpPr>
          <p:cNvPr id="3" name="Content Placeholder 2"/>
          <p:cNvSpPr>
            <a:spLocks noGrp="1"/>
          </p:cNvSpPr>
          <p:nvPr>
            <p:ph idx="1"/>
          </p:nvPr>
        </p:nvSpPr>
        <p:spPr/>
        <p:txBody>
          <a:bodyPr/>
          <a:lstStyle/>
          <a:p>
            <a:pPr marL="0" indent="0">
              <a:buNone/>
            </a:pPr>
            <a:endParaRPr lang="et-EE" dirty="0"/>
          </a:p>
          <a:p>
            <a:pPr marL="0" indent="0">
              <a:buNone/>
            </a:pPr>
            <a:endParaRPr lang="et-EE" sz="3600" dirty="0"/>
          </a:p>
          <a:p>
            <a:pPr marL="0" indent="0">
              <a:buNone/>
            </a:pPr>
            <a:r>
              <a:rPr lang="en-US" sz="3600" dirty="0"/>
              <a:t>The city councilmen refused the demonstrators a </a:t>
            </a:r>
            <a:r>
              <a:rPr lang="et-EE" sz="3600" dirty="0"/>
              <a:t> </a:t>
            </a:r>
            <a:r>
              <a:rPr lang="en-US" sz="3600" dirty="0"/>
              <a:t>permit because they [</a:t>
            </a:r>
            <a:r>
              <a:rPr lang="en-US" sz="3600" dirty="0">
                <a:solidFill>
                  <a:srgbClr val="FF0000"/>
                </a:solidFill>
              </a:rPr>
              <a:t>feared/advocated</a:t>
            </a:r>
            <a:r>
              <a:rPr lang="en-US" sz="3600" dirty="0"/>
              <a:t>] violence.</a:t>
            </a:r>
          </a:p>
          <a:p>
            <a:pPr marL="0" indent="0">
              <a:buNone/>
            </a:pPr>
            <a:endParaRPr lang="en-US" sz="3600" dirty="0"/>
          </a:p>
          <a:p>
            <a:pPr marL="0" indent="0">
              <a:buNone/>
            </a:pPr>
            <a:r>
              <a:rPr lang="en-US" sz="3600" dirty="0"/>
              <a:t>Read </a:t>
            </a:r>
            <a:r>
              <a:rPr lang="en-US" sz="3600" dirty="0">
                <a:hlinkClick r:id="rId2"/>
              </a:rPr>
              <a:t>https://arxiv.org/pdf/2004.13831.pdf</a:t>
            </a:r>
            <a:r>
              <a:rPr lang="en-US" sz="3600" dirty="0"/>
              <a:t> for the current SOTA on these.</a:t>
            </a:r>
            <a:endParaRPr lang="et-EE" sz="3600" dirty="0"/>
          </a:p>
          <a:p>
            <a:pPr marL="0" indent="0">
              <a:buNone/>
            </a:pPr>
            <a:endParaRPr lang="et-EE" dirty="0"/>
          </a:p>
        </p:txBody>
      </p:sp>
    </p:spTree>
    <p:extLst>
      <p:ext uri="{BB962C8B-B14F-4D97-AF65-F5344CB8AC3E}">
        <p14:creationId xmlns:p14="http://schemas.microsoft.com/office/powerpoint/2010/main" val="1362345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CC9AB-2770-4C94-A6A6-FE915E277778}"/>
              </a:ext>
            </a:extLst>
          </p:cNvPr>
          <p:cNvSpPr>
            <a:spLocks noGrp="1"/>
          </p:cNvSpPr>
          <p:nvPr>
            <p:ph type="title"/>
          </p:nvPr>
        </p:nvSpPr>
        <p:spPr/>
        <p:txBody>
          <a:bodyPr/>
          <a:lstStyle/>
          <a:p>
            <a:r>
              <a:rPr lang="en-US" dirty="0"/>
              <a:t>What is it (KR &amp;R)?</a:t>
            </a:r>
          </a:p>
        </p:txBody>
      </p:sp>
      <p:sp>
        <p:nvSpPr>
          <p:cNvPr id="3" name="Content Placeholder 2">
            <a:extLst>
              <a:ext uri="{FF2B5EF4-FFF2-40B4-BE49-F238E27FC236}">
                <a16:creationId xmlns:a16="http://schemas.microsoft.com/office/drawing/2014/main" id="{EE05557D-61AD-4E0D-92C4-D934A3D99B21}"/>
              </a:ext>
            </a:extLst>
          </p:cNvPr>
          <p:cNvSpPr>
            <a:spLocks noGrp="1"/>
          </p:cNvSpPr>
          <p:nvPr>
            <p:ph idx="1"/>
          </p:nvPr>
        </p:nvSpPr>
        <p:spPr/>
        <p:txBody>
          <a:bodyPr/>
          <a:lstStyle/>
          <a:p>
            <a:r>
              <a:rPr lang="en-US" dirty="0"/>
              <a:t>A classic old-school A.I. subfield </a:t>
            </a:r>
            <a:r>
              <a:rPr lang="en-US" i="1" dirty="0"/>
              <a:t>for actual human-like thinking</a:t>
            </a:r>
          </a:p>
          <a:p>
            <a:r>
              <a:rPr lang="en-US" dirty="0"/>
              <a:t>Used to set lofty goals extremely hard to achieve (and did not)</a:t>
            </a:r>
          </a:p>
          <a:p>
            <a:r>
              <a:rPr lang="en-US" dirty="0"/>
              <a:t>Famous A.I. winters:</a:t>
            </a:r>
          </a:p>
          <a:p>
            <a:pPr marL="0" indent="0">
              <a:buNone/>
            </a:pPr>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A486347B-E7A9-49FF-88F4-F46E5F1858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1883" y="3599329"/>
            <a:ext cx="7370753" cy="2951816"/>
          </a:xfrm>
          <a:prstGeom prst="rect">
            <a:avLst/>
          </a:prstGeom>
        </p:spPr>
      </p:pic>
    </p:spTree>
    <p:extLst>
      <p:ext uri="{BB962C8B-B14F-4D97-AF65-F5344CB8AC3E}">
        <p14:creationId xmlns:p14="http://schemas.microsoft.com/office/powerpoint/2010/main" val="2964120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a:t>SuperGlue benchmark</a:t>
            </a:r>
          </a:p>
        </p:txBody>
      </p:sp>
      <p:sp>
        <p:nvSpPr>
          <p:cNvPr id="3" name="Content Placeholder 2"/>
          <p:cNvSpPr>
            <a:spLocks noGrp="1"/>
          </p:cNvSpPr>
          <p:nvPr>
            <p:ph idx="1"/>
          </p:nvPr>
        </p:nvSpPr>
        <p:spPr/>
        <p:txBody>
          <a:bodyPr>
            <a:normAutofit fontScale="92500"/>
          </a:bodyPr>
          <a:lstStyle/>
          <a:p>
            <a:pPr marL="0" indent="0">
              <a:buNone/>
            </a:pPr>
            <a:r>
              <a:rPr lang="en-US" dirty="0"/>
              <a:t>An example with a binary choice question:</a:t>
            </a:r>
            <a:endParaRPr lang="et-EE" dirty="0"/>
          </a:p>
          <a:p>
            <a:pPr marL="0" indent="0">
              <a:buNone/>
            </a:pPr>
            <a:endParaRPr lang="en-US" dirty="0"/>
          </a:p>
          <a:p>
            <a:r>
              <a:rPr lang="en-US" dirty="0">
                <a:solidFill>
                  <a:srgbClr val="FF0000"/>
                </a:solidFill>
              </a:rPr>
              <a:t>Premise: </a:t>
            </a:r>
            <a:r>
              <a:rPr lang="en-US" dirty="0"/>
              <a:t>My body cast a shadow over the grass. </a:t>
            </a:r>
            <a:endParaRPr lang="et-EE" dirty="0"/>
          </a:p>
          <a:p>
            <a:r>
              <a:rPr lang="en-US" dirty="0">
                <a:solidFill>
                  <a:srgbClr val="FF0000"/>
                </a:solidFill>
              </a:rPr>
              <a:t>Question: </a:t>
            </a:r>
            <a:r>
              <a:rPr lang="en-US" dirty="0"/>
              <a:t>What</a:t>
            </a:r>
            <a:r>
              <a:rPr lang="et-EE" dirty="0"/>
              <a:t> is</a:t>
            </a:r>
            <a:r>
              <a:rPr lang="en-US" dirty="0"/>
              <a:t> the CAUSE for this?</a:t>
            </a:r>
          </a:p>
          <a:p>
            <a:r>
              <a:rPr lang="en-US" dirty="0"/>
              <a:t>Alternative 1: The sun was rising. </a:t>
            </a:r>
            <a:endParaRPr lang="et-EE" dirty="0"/>
          </a:p>
          <a:p>
            <a:r>
              <a:rPr lang="en-US" dirty="0"/>
              <a:t>Alternative 2: The grass was cut.. </a:t>
            </a:r>
            <a:endParaRPr lang="et-EE" dirty="0"/>
          </a:p>
          <a:p>
            <a:pPr marL="0" indent="0">
              <a:buNone/>
            </a:pPr>
            <a:endParaRPr lang="et-EE" dirty="0"/>
          </a:p>
          <a:p>
            <a:pPr marL="0" indent="0">
              <a:buNone/>
            </a:pPr>
            <a:r>
              <a:rPr lang="en-US" dirty="0"/>
              <a:t>For these</a:t>
            </a:r>
            <a:r>
              <a:rPr lang="et-EE" dirty="0"/>
              <a:t> </a:t>
            </a:r>
            <a:r>
              <a:rPr lang="en-US" dirty="0"/>
              <a:t>kinds of questions the authors note that the best of their systems, BERT++, achieved</a:t>
            </a:r>
            <a:r>
              <a:rPr lang="et-EE" dirty="0"/>
              <a:t> </a:t>
            </a:r>
            <a:r>
              <a:rPr lang="en-US" dirty="0"/>
              <a:t>ca </a:t>
            </a:r>
            <a:r>
              <a:rPr lang="en-US" dirty="0">
                <a:solidFill>
                  <a:srgbClr val="FF0000"/>
                </a:solidFill>
              </a:rPr>
              <a:t>74%</a:t>
            </a:r>
            <a:r>
              <a:rPr lang="en-US" dirty="0"/>
              <a:t> accuracy, while people achieved 100%.</a:t>
            </a:r>
            <a:endParaRPr lang="et-EE" dirty="0"/>
          </a:p>
        </p:txBody>
      </p:sp>
    </p:spTree>
    <p:extLst>
      <p:ext uri="{BB962C8B-B14F-4D97-AF65-F5344CB8AC3E}">
        <p14:creationId xmlns:p14="http://schemas.microsoft.com/office/powerpoint/2010/main" val="792162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a:t>ARC benchmark</a:t>
            </a:r>
          </a:p>
        </p:txBody>
      </p:sp>
      <p:sp>
        <p:nvSpPr>
          <p:cNvPr id="3" name="Content Placeholder 2"/>
          <p:cNvSpPr>
            <a:spLocks noGrp="1"/>
          </p:cNvSpPr>
          <p:nvPr>
            <p:ph idx="1"/>
          </p:nvPr>
        </p:nvSpPr>
        <p:spPr/>
        <p:txBody>
          <a:bodyPr>
            <a:normAutofit/>
          </a:bodyPr>
          <a:lstStyle/>
          <a:p>
            <a:pPr marL="0" indent="0">
              <a:buNone/>
            </a:pPr>
            <a:r>
              <a:rPr lang="en-US" dirty="0"/>
              <a:t>Which property of a mineral can be determined just by</a:t>
            </a:r>
            <a:r>
              <a:rPr lang="et-EE" dirty="0"/>
              <a:t> </a:t>
            </a:r>
            <a:r>
              <a:rPr lang="en-US" dirty="0"/>
              <a:t>looking at it?</a:t>
            </a:r>
            <a:endParaRPr lang="et-EE" dirty="0"/>
          </a:p>
          <a:p>
            <a:pPr marL="0" indent="0">
              <a:buNone/>
            </a:pPr>
            <a:r>
              <a:rPr lang="en-US" dirty="0"/>
              <a:t>(A) luster [correct]</a:t>
            </a:r>
            <a:endParaRPr lang="et-EE" dirty="0"/>
          </a:p>
          <a:p>
            <a:pPr marL="0" indent="0">
              <a:buNone/>
            </a:pPr>
            <a:r>
              <a:rPr lang="en-US" dirty="0"/>
              <a:t>(B) mass </a:t>
            </a:r>
            <a:endParaRPr lang="et-EE" dirty="0"/>
          </a:p>
          <a:p>
            <a:pPr marL="0" indent="0">
              <a:buNone/>
            </a:pPr>
            <a:r>
              <a:rPr lang="en-US" dirty="0"/>
              <a:t>(C) weight</a:t>
            </a:r>
          </a:p>
          <a:p>
            <a:pPr marL="0" indent="0">
              <a:buNone/>
            </a:pPr>
            <a:r>
              <a:rPr lang="en-US" dirty="0"/>
              <a:t>(D) hardness.</a:t>
            </a:r>
            <a:endParaRPr lang="et-EE" dirty="0"/>
          </a:p>
          <a:p>
            <a:pPr marL="0" indent="0">
              <a:buNone/>
            </a:pPr>
            <a:endParaRPr lang="et-EE" dirty="0"/>
          </a:p>
          <a:p>
            <a:pPr marL="0" indent="0">
              <a:buNone/>
            </a:pPr>
            <a:r>
              <a:rPr lang="en-US" dirty="0"/>
              <a:t>The current leader of the ARC public leaderboard is the</a:t>
            </a:r>
            <a:r>
              <a:rPr lang="et-EE" dirty="0"/>
              <a:t> </a:t>
            </a:r>
            <a:r>
              <a:rPr lang="en-US" dirty="0" err="1"/>
              <a:t>FreeLB-RoBERTa</a:t>
            </a:r>
            <a:r>
              <a:rPr lang="en-US" dirty="0"/>
              <a:t> (single model) system, with the accuracy </a:t>
            </a:r>
            <a:r>
              <a:rPr lang="en-US" dirty="0">
                <a:solidFill>
                  <a:srgbClr val="FF0000"/>
                </a:solidFill>
              </a:rPr>
              <a:t>68%</a:t>
            </a:r>
            <a:r>
              <a:rPr lang="en-US" dirty="0"/>
              <a:t> and several</a:t>
            </a:r>
            <a:r>
              <a:rPr lang="et-EE" dirty="0"/>
              <a:t> </a:t>
            </a:r>
            <a:r>
              <a:rPr lang="en-US" dirty="0"/>
              <a:t>BERT-based systems following closely.</a:t>
            </a:r>
            <a:endParaRPr lang="et-EE" dirty="0"/>
          </a:p>
        </p:txBody>
      </p:sp>
    </p:spTree>
    <p:extLst>
      <p:ext uri="{BB962C8B-B14F-4D97-AF65-F5344CB8AC3E}">
        <p14:creationId xmlns:p14="http://schemas.microsoft.com/office/powerpoint/2010/main" val="2560250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a:t>OpenBookQA </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Which of these would let the most heat travel through?</a:t>
            </a:r>
          </a:p>
          <a:p>
            <a:r>
              <a:rPr lang="en-US" dirty="0"/>
              <a:t>a new pair of jeans.</a:t>
            </a:r>
          </a:p>
          <a:p>
            <a:r>
              <a:rPr lang="en-US" dirty="0"/>
              <a:t>a steel spoon in a cafeteria.</a:t>
            </a:r>
          </a:p>
          <a:p>
            <a:r>
              <a:rPr lang="en-US" dirty="0"/>
              <a:t>a cotton candy at a store.</a:t>
            </a:r>
          </a:p>
          <a:p>
            <a:r>
              <a:rPr lang="en-US" dirty="0"/>
              <a:t>a </a:t>
            </a:r>
            <a:r>
              <a:rPr lang="en-US" dirty="0" err="1"/>
              <a:t>calvin</a:t>
            </a:r>
            <a:r>
              <a:rPr lang="en-US" dirty="0"/>
              <a:t> </a:t>
            </a:r>
            <a:r>
              <a:rPr lang="en-US" dirty="0" err="1"/>
              <a:t>klein</a:t>
            </a:r>
            <a:r>
              <a:rPr lang="en-US" dirty="0"/>
              <a:t> cotton hat.</a:t>
            </a:r>
          </a:p>
          <a:p>
            <a:pPr marL="0" indent="0">
              <a:buNone/>
            </a:pPr>
            <a:r>
              <a:rPr lang="en-US" dirty="0"/>
              <a:t>Answering the question requires using the given science fact ``Metal is a thermal </a:t>
            </a:r>
            <a:r>
              <a:rPr lang="en-US" dirty="0" err="1"/>
              <a:t>conductor''and</a:t>
            </a:r>
            <a:r>
              <a:rPr lang="en-US" dirty="0"/>
              <a:t> common knowledge expected to be present or derived from the knowledge base of the</a:t>
            </a:r>
            <a:r>
              <a:rPr lang="et-EE" dirty="0"/>
              <a:t> </a:t>
            </a:r>
            <a:r>
              <a:rPr lang="en-US" dirty="0"/>
              <a:t>measured system: ``Steel is made of metal. Heat travels through a thermal conductor.''</a:t>
            </a:r>
          </a:p>
          <a:p>
            <a:pPr marL="0" indent="0">
              <a:buNone/>
            </a:pPr>
            <a:r>
              <a:rPr lang="en-US" dirty="0"/>
              <a:t>The current public leaderboard for </a:t>
            </a:r>
            <a:r>
              <a:rPr lang="en-US" dirty="0" err="1"/>
              <a:t>OpenBookQA</a:t>
            </a:r>
            <a:r>
              <a:rPr lang="en-US" dirty="0"/>
              <a:t> has the system AristoRoBERTaV7</a:t>
            </a:r>
            <a:r>
              <a:rPr lang="et-EE" dirty="0"/>
              <a:t> </a:t>
            </a:r>
            <a:r>
              <a:rPr lang="en-US" dirty="0"/>
              <a:t>of the authors achieving best performance: </a:t>
            </a:r>
            <a:r>
              <a:rPr lang="en-US" dirty="0">
                <a:solidFill>
                  <a:srgbClr val="FF0000"/>
                </a:solidFill>
              </a:rPr>
              <a:t>78%</a:t>
            </a:r>
            <a:r>
              <a:rPr lang="en-US" dirty="0"/>
              <a:t> accuracy.</a:t>
            </a:r>
            <a:endParaRPr lang="et-EE" dirty="0"/>
          </a:p>
        </p:txBody>
      </p:sp>
    </p:spTree>
    <p:extLst>
      <p:ext uri="{BB962C8B-B14F-4D97-AF65-F5344CB8AC3E}">
        <p14:creationId xmlns:p14="http://schemas.microsoft.com/office/powerpoint/2010/main" val="30345119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a:t>Some G. Marcus new benchmark examples</a:t>
            </a:r>
          </a:p>
        </p:txBody>
      </p:sp>
      <p:sp>
        <p:nvSpPr>
          <p:cNvPr id="3" name="Content Placeholder 2"/>
          <p:cNvSpPr>
            <a:spLocks noGrp="1"/>
          </p:cNvSpPr>
          <p:nvPr>
            <p:ph idx="1"/>
          </p:nvPr>
        </p:nvSpPr>
        <p:spPr>
          <a:xfrm>
            <a:off x="838200" y="1825625"/>
            <a:ext cx="10515600" cy="4584506"/>
          </a:xfrm>
        </p:spPr>
        <p:txBody>
          <a:bodyPr>
            <a:normAutofit fontScale="92500" lnSpcReduction="10000"/>
          </a:bodyPr>
          <a:lstStyle/>
          <a:p>
            <a:pPr marL="0" indent="0">
              <a:buNone/>
            </a:pPr>
            <a:r>
              <a:rPr lang="et-EE" dirty="0">
                <a:solidFill>
                  <a:srgbClr val="FF0000"/>
                </a:solidFill>
              </a:rPr>
              <a:t>None of the current top-of</a:t>
            </a:r>
            <a:r>
              <a:rPr lang="en-US" dirty="0">
                <a:solidFill>
                  <a:srgbClr val="FF0000"/>
                </a:solidFill>
              </a:rPr>
              <a:t> </a:t>
            </a:r>
            <a:r>
              <a:rPr lang="et-EE" dirty="0">
                <a:solidFill>
                  <a:srgbClr val="FF0000"/>
                </a:solidFill>
              </a:rPr>
              <a:t>the line </a:t>
            </a:r>
            <a:r>
              <a:rPr lang="en-US" dirty="0">
                <a:solidFill>
                  <a:srgbClr val="FF0000"/>
                </a:solidFill>
              </a:rPr>
              <a:t>systems</a:t>
            </a:r>
            <a:r>
              <a:rPr lang="et-EE" dirty="0">
                <a:solidFill>
                  <a:srgbClr val="FF0000"/>
                </a:solidFill>
              </a:rPr>
              <a:t> </a:t>
            </a:r>
            <a:r>
              <a:rPr lang="et-EE" dirty="0"/>
              <a:t>can give a satisf</a:t>
            </a:r>
            <a:r>
              <a:rPr lang="en-US" dirty="0"/>
              <a:t>a</a:t>
            </a:r>
            <a:r>
              <a:rPr lang="et-EE" dirty="0"/>
              <a:t>ctory answer to these:</a:t>
            </a:r>
          </a:p>
          <a:p>
            <a:pPr marL="0" indent="0">
              <a:buNone/>
            </a:pPr>
            <a:endParaRPr lang="et-EE" dirty="0"/>
          </a:p>
          <a:p>
            <a:r>
              <a:rPr lang="en-US" dirty="0"/>
              <a:t>There are six frogs on the log. Two leave, but three join. The number of frogs on the log is now? </a:t>
            </a:r>
            <a:endParaRPr lang="et-EE" dirty="0"/>
          </a:p>
          <a:p>
            <a:r>
              <a:rPr lang="en-US" dirty="0"/>
              <a:t>Yesterday I dropped my clothes at the dry cleaners and have yet to pick them off. Where</a:t>
            </a:r>
            <a:r>
              <a:rPr lang="et-EE" dirty="0"/>
              <a:t> </a:t>
            </a:r>
            <a:r>
              <a:rPr lang="en-US" dirty="0"/>
              <a:t>are my clothes</a:t>
            </a:r>
            <a:r>
              <a:rPr lang="et-EE" dirty="0"/>
              <a:t> now?</a:t>
            </a:r>
          </a:p>
          <a:p>
            <a:endParaRPr lang="et-EE" dirty="0"/>
          </a:p>
          <a:p>
            <a:pPr marL="0" indent="0">
              <a:buNone/>
            </a:pPr>
            <a:r>
              <a:rPr lang="en-US" dirty="0"/>
              <a:t>Marcus</a:t>
            </a:r>
            <a:r>
              <a:rPr lang="et-EE" dirty="0"/>
              <a:t> </a:t>
            </a:r>
            <a:r>
              <a:rPr lang="en-US" dirty="0"/>
              <a:t> summarizes the findings thus: ``large-scale language models do a good job</a:t>
            </a:r>
            <a:r>
              <a:rPr lang="et-EE" dirty="0"/>
              <a:t> </a:t>
            </a:r>
            <a:r>
              <a:rPr lang="en-US" dirty="0"/>
              <a:t>of figuring the topic under consideration, and</a:t>
            </a:r>
            <a:r>
              <a:rPr lang="et-EE" dirty="0"/>
              <a:t> </a:t>
            </a:r>
            <a:r>
              <a:rPr lang="en-US" dirty="0"/>
              <a:t>what the plausible set of masked words / continuations might be, given the input context.</a:t>
            </a:r>
            <a:r>
              <a:rPr lang="et-EE" dirty="0"/>
              <a:t> </a:t>
            </a:r>
            <a:r>
              <a:rPr lang="en-US" dirty="0"/>
              <a:t>But a poor job of reasoning about which specific response is the right one.''</a:t>
            </a:r>
            <a:endParaRPr lang="et-EE" dirty="0"/>
          </a:p>
        </p:txBody>
      </p:sp>
    </p:spTree>
    <p:extLst>
      <p:ext uri="{BB962C8B-B14F-4D97-AF65-F5344CB8AC3E}">
        <p14:creationId xmlns:p14="http://schemas.microsoft.com/office/powerpoint/2010/main" val="2964014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154140"/>
          </a:xfrm>
        </p:spPr>
        <p:txBody>
          <a:bodyPr/>
          <a:lstStyle/>
          <a:p>
            <a:r>
              <a:rPr lang="et-EE" dirty="0"/>
              <a:t>O. Etzioni, CEO of </a:t>
            </a:r>
            <a:r>
              <a:rPr lang="en-US" dirty="0"/>
              <a:t>the Allen Institute for AI</a:t>
            </a:r>
            <a:r>
              <a:rPr lang="et-EE" dirty="0"/>
              <a:t>:</a:t>
            </a:r>
          </a:p>
        </p:txBody>
      </p:sp>
      <p:sp>
        <p:nvSpPr>
          <p:cNvPr id="3" name="Content Placeholder 2"/>
          <p:cNvSpPr>
            <a:spLocks noGrp="1"/>
          </p:cNvSpPr>
          <p:nvPr>
            <p:ph idx="1"/>
          </p:nvPr>
        </p:nvSpPr>
        <p:spPr>
          <a:xfrm>
            <a:off x="838200" y="2640562"/>
            <a:ext cx="10515600" cy="3125853"/>
          </a:xfrm>
        </p:spPr>
        <p:txBody>
          <a:bodyPr>
            <a:normAutofit/>
          </a:bodyPr>
          <a:lstStyle/>
          <a:p>
            <a:pPr marL="0" indent="0">
              <a:buNone/>
            </a:pPr>
            <a:r>
              <a:rPr lang="en-US" dirty="0"/>
              <a:t>No AI system currently deployed</a:t>
            </a:r>
            <a:r>
              <a:rPr lang="et-EE" dirty="0"/>
              <a:t> </a:t>
            </a:r>
            <a:r>
              <a:rPr lang="en-US" dirty="0"/>
              <a:t>can reliably answer a broad range of simple questions such as: </a:t>
            </a:r>
            <a:endParaRPr lang="et-EE" dirty="0"/>
          </a:p>
          <a:p>
            <a:pPr marL="0" indent="0">
              <a:buNone/>
            </a:pPr>
            <a:endParaRPr lang="et-EE" dirty="0"/>
          </a:p>
          <a:p>
            <a:r>
              <a:rPr lang="en-US" dirty="0"/>
              <a:t>If I put my socks in a drawer, will they still be in there tomorrow? </a:t>
            </a:r>
            <a:endParaRPr lang="et-EE" dirty="0"/>
          </a:p>
          <a:p>
            <a:r>
              <a:rPr lang="en-US" dirty="0"/>
              <a:t>How can you tell a milk carton is full? </a:t>
            </a:r>
          </a:p>
        </p:txBody>
      </p:sp>
    </p:spTree>
    <p:extLst>
      <p:ext uri="{BB962C8B-B14F-4D97-AF65-F5344CB8AC3E}">
        <p14:creationId xmlns:p14="http://schemas.microsoft.com/office/powerpoint/2010/main" val="33272897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01027"/>
            <a:ext cx="10515600" cy="1325563"/>
          </a:xfrm>
        </p:spPr>
        <p:txBody>
          <a:bodyPr>
            <a:normAutofit/>
          </a:bodyPr>
          <a:lstStyle/>
          <a:p>
            <a:r>
              <a:rPr lang="et-EE" dirty="0"/>
              <a:t>Authors of one of the top question answering systems say that</a:t>
            </a:r>
          </a:p>
        </p:txBody>
      </p:sp>
      <p:sp>
        <p:nvSpPr>
          <p:cNvPr id="3" name="Content Placeholder 2"/>
          <p:cNvSpPr>
            <a:spLocks noGrp="1"/>
          </p:cNvSpPr>
          <p:nvPr>
            <p:ph idx="1"/>
          </p:nvPr>
        </p:nvSpPr>
        <p:spPr/>
        <p:txBody>
          <a:bodyPr/>
          <a:lstStyle/>
          <a:p>
            <a:endParaRPr lang="et-EE" dirty="0"/>
          </a:p>
          <a:p>
            <a:pPr marL="0" indent="0">
              <a:buNone/>
            </a:pPr>
            <a:endParaRPr lang="et-EE" dirty="0"/>
          </a:p>
          <a:p>
            <a:pPr marL="0" indent="0">
              <a:buNone/>
            </a:pPr>
            <a:r>
              <a:rPr lang="et-EE" dirty="0"/>
              <a:t>... the following is still not satisfactorily answered:</a:t>
            </a:r>
          </a:p>
          <a:p>
            <a:pPr marL="0" indent="0">
              <a:buNone/>
            </a:pPr>
            <a:endParaRPr lang="et-EE" dirty="0"/>
          </a:p>
          <a:p>
            <a:pPr marL="0" indent="0">
              <a:buNone/>
            </a:pPr>
            <a:r>
              <a:rPr lang="et-EE" dirty="0"/>
              <a:t>„</a:t>
            </a:r>
            <a:r>
              <a:rPr lang="en-US" dirty="0"/>
              <a:t>The trophy would not fit in the brown suitcase because it</a:t>
            </a:r>
            <a:r>
              <a:rPr lang="et-EE" dirty="0"/>
              <a:t> </a:t>
            </a:r>
            <a:r>
              <a:rPr lang="en-US" dirty="0"/>
              <a:t>was too big. </a:t>
            </a:r>
            <a:endParaRPr lang="et-EE" dirty="0"/>
          </a:p>
          <a:p>
            <a:pPr marL="0" indent="0">
              <a:buNone/>
            </a:pPr>
            <a:r>
              <a:rPr lang="en-US" dirty="0"/>
              <a:t>What was too big?</a:t>
            </a:r>
            <a:r>
              <a:rPr lang="et-EE" dirty="0"/>
              <a:t>“</a:t>
            </a:r>
          </a:p>
          <a:p>
            <a:pPr marL="0" indent="0">
              <a:buNone/>
            </a:pPr>
            <a:endParaRPr lang="et-EE" dirty="0"/>
          </a:p>
          <a:p>
            <a:pPr marL="0" indent="0">
              <a:buNone/>
            </a:pPr>
            <a:endParaRPr lang="et-EE" dirty="0"/>
          </a:p>
        </p:txBody>
      </p:sp>
    </p:spTree>
    <p:extLst>
      <p:ext uri="{BB962C8B-B14F-4D97-AF65-F5344CB8AC3E}">
        <p14:creationId xmlns:p14="http://schemas.microsoft.com/office/powerpoint/2010/main" val="3824003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C4E34-9D3A-43DA-80AC-4D5A0A4944C3}"/>
              </a:ext>
            </a:extLst>
          </p:cNvPr>
          <p:cNvSpPr>
            <a:spLocks noGrp="1"/>
          </p:cNvSpPr>
          <p:nvPr>
            <p:ph type="title"/>
          </p:nvPr>
        </p:nvSpPr>
        <p:spPr/>
        <p:txBody>
          <a:bodyPr/>
          <a:lstStyle/>
          <a:p>
            <a:r>
              <a:rPr lang="en-US" dirty="0"/>
              <a:t>Projects creating huge knowledge bases:</a:t>
            </a:r>
          </a:p>
        </p:txBody>
      </p:sp>
      <p:sp>
        <p:nvSpPr>
          <p:cNvPr id="3" name="Content Placeholder 2">
            <a:extLst>
              <a:ext uri="{FF2B5EF4-FFF2-40B4-BE49-F238E27FC236}">
                <a16:creationId xmlns:a16="http://schemas.microsoft.com/office/drawing/2014/main" id="{4866B1D2-EA4C-4DF3-A4B6-E6056E1A2296}"/>
              </a:ext>
            </a:extLst>
          </p:cNvPr>
          <p:cNvSpPr>
            <a:spLocks noGrp="1"/>
          </p:cNvSpPr>
          <p:nvPr>
            <p:ph idx="1"/>
          </p:nvPr>
        </p:nvSpPr>
        <p:spPr/>
        <p:txBody>
          <a:bodyPr>
            <a:normAutofit fontScale="55000" lnSpcReduction="20000"/>
          </a:bodyPr>
          <a:lstStyle/>
          <a:p>
            <a:r>
              <a:rPr lang="en-US" dirty="0">
                <a:hlinkClick r:id="rId2"/>
              </a:rPr>
              <a:t>wordnet</a:t>
            </a:r>
            <a:r>
              <a:rPr lang="en-US" dirty="0"/>
              <a:t> see </a:t>
            </a:r>
            <a:r>
              <a:rPr lang="en-US" dirty="0" err="1">
                <a:hlinkClick r:id="rId3"/>
              </a:rPr>
              <a:t>tptp</a:t>
            </a:r>
            <a:r>
              <a:rPr lang="en-US" dirty="0">
                <a:hlinkClick r:id="rId3"/>
              </a:rPr>
              <a:t> axioms</a:t>
            </a:r>
            <a:endParaRPr lang="en-US" dirty="0"/>
          </a:p>
          <a:p>
            <a:r>
              <a:rPr lang="en-US" dirty="0" err="1">
                <a:hlinkClick r:id="rId4"/>
              </a:rPr>
              <a:t>dbpedia</a:t>
            </a:r>
            <a:r>
              <a:rPr lang="en-US" dirty="0"/>
              <a:t>, see also </a:t>
            </a:r>
            <a:r>
              <a:rPr lang="en-US" dirty="0">
                <a:hlinkClick r:id="rId5"/>
              </a:rPr>
              <a:t>classes</a:t>
            </a:r>
            <a:r>
              <a:rPr lang="en-US" dirty="0"/>
              <a:t> and </a:t>
            </a:r>
            <a:r>
              <a:rPr lang="en-US" dirty="0" err="1">
                <a:hlinkClick r:id="rId6"/>
              </a:rPr>
              <a:t>dbpedia</a:t>
            </a:r>
            <a:r>
              <a:rPr lang="en-US" dirty="0">
                <a:hlinkClick r:id="rId6"/>
              </a:rPr>
              <a:t> wiki</a:t>
            </a:r>
            <a:endParaRPr lang="en-US" dirty="0"/>
          </a:p>
          <a:p>
            <a:r>
              <a:rPr lang="en-US" dirty="0" err="1">
                <a:hlinkClick r:id="rId7"/>
              </a:rPr>
              <a:t>wikidata</a:t>
            </a:r>
            <a:endParaRPr lang="en-US" dirty="0"/>
          </a:p>
          <a:p>
            <a:r>
              <a:rPr lang="en-US" dirty="0" err="1">
                <a:hlinkClick r:id="rId8"/>
              </a:rPr>
              <a:t>BabelNet</a:t>
            </a:r>
            <a:endParaRPr lang="en-US" dirty="0"/>
          </a:p>
          <a:p>
            <a:r>
              <a:rPr lang="en-US" dirty="0" err="1">
                <a:hlinkClick r:id="rId9"/>
              </a:rPr>
              <a:t>yago</a:t>
            </a:r>
            <a:r>
              <a:rPr lang="en-US" dirty="0">
                <a:hlinkClick r:id="rId9"/>
              </a:rPr>
              <a:t> old page</a:t>
            </a:r>
            <a:r>
              <a:rPr lang="en-US" dirty="0"/>
              <a:t> and </a:t>
            </a:r>
            <a:r>
              <a:rPr lang="en-US" dirty="0">
                <a:hlinkClick r:id="rId10"/>
              </a:rPr>
              <a:t>new page</a:t>
            </a:r>
            <a:endParaRPr lang="en-US" dirty="0"/>
          </a:p>
          <a:p>
            <a:r>
              <a:rPr lang="en-US" dirty="0" err="1">
                <a:hlinkClick r:id="rId11"/>
              </a:rPr>
              <a:t>babelnet</a:t>
            </a:r>
            <a:r>
              <a:rPr lang="en-US" dirty="0"/>
              <a:t> described in </a:t>
            </a:r>
            <a:r>
              <a:rPr lang="en-US" dirty="0" err="1">
                <a:hlinkClick r:id="rId8"/>
              </a:rPr>
              <a:t>wikipedia</a:t>
            </a:r>
            <a:endParaRPr lang="en-US" dirty="0"/>
          </a:p>
          <a:p>
            <a:r>
              <a:rPr lang="en-US" dirty="0" err="1">
                <a:hlinkClick r:id="rId12"/>
              </a:rPr>
              <a:t>conceptnet</a:t>
            </a:r>
            <a:r>
              <a:rPr lang="en-US" dirty="0"/>
              <a:t> described in </a:t>
            </a:r>
            <a:r>
              <a:rPr lang="en-US" dirty="0" err="1">
                <a:hlinkClick r:id="rId13"/>
              </a:rPr>
              <a:t>wikipedia</a:t>
            </a:r>
            <a:endParaRPr lang="en-US" dirty="0"/>
          </a:p>
          <a:p>
            <a:r>
              <a:rPr lang="en-US" dirty="0">
                <a:hlinkClick r:id="rId14"/>
              </a:rPr>
              <a:t>nell website</a:t>
            </a:r>
            <a:r>
              <a:rPr lang="en-US" dirty="0"/>
              <a:t> (sometimes down) and in </a:t>
            </a:r>
            <a:r>
              <a:rPr lang="en-US" dirty="0">
                <a:hlinkClick r:id="rId15"/>
              </a:rPr>
              <a:t>wiki</a:t>
            </a:r>
            <a:r>
              <a:rPr lang="en-US" dirty="0"/>
              <a:t> and </a:t>
            </a:r>
            <a:r>
              <a:rPr lang="en-US" dirty="0">
                <a:hlinkClick r:id="rId16"/>
              </a:rPr>
              <a:t>a good paper</a:t>
            </a:r>
            <a:r>
              <a:rPr lang="en-US" dirty="0"/>
              <a:t>. </a:t>
            </a:r>
          </a:p>
          <a:p>
            <a:r>
              <a:rPr lang="en-US" dirty="0">
                <a:hlinkClick r:id="rId17"/>
              </a:rPr>
              <a:t>quasimodo</a:t>
            </a:r>
            <a:r>
              <a:rPr lang="en-US" dirty="0"/>
              <a:t> the most recent one, incorporating confidence information and such</a:t>
            </a:r>
          </a:p>
          <a:p>
            <a:r>
              <a:rPr lang="en-US" dirty="0" err="1">
                <a:hlinkClick r:id="rId18"/>
              </a:rPr>
              <a:t>framenet</a:t>
            </a:r>
            <a:r>
              <a:rPr lang="en-US" dirty="0"/>
              <a:t> described in </a:t>
            </a:r>
            <a:r>
              <a:rPr lang="en-US" dirty="0" err="1">
                <a:hlinkClick r:id="rId19"/>
              </a:rPr>
              <a:t>wikipedia</a:t>
            </a:r>
            <a:r>
              <a:rPr lang="en-US" dirty="0"/>
              <a:t>, see </a:t>
            </a:r>
            <a:r>
              <a:rPr lang="en-US" dirty="0">
                <a:hlinkClick r:id="rId20"/>
              </a:rPr>
              <a:t>example</a:t>
            </a:r>
            <a:endParaRPr lang="en-US" dirty="0"/>
          </a:p>
          <a:p>
            <a:r>
              <a:rPr lang="en-US" dirty="0" err="1">
                <a:hlinkClick r:id="rId21"/>
              </a:rPr>
              <a:t>cyc</a:t>
            </a:r>
            <a:r>
              <a:rPr lang="en-US" dirty="0"/>
              <a:t> but just read </a:t>
            </a:r>
            <a:r>
              <a:rPr lang="en-US" dirty="0" err="1">
                <a:hlinkClick r:id="rId22"/>
              </a:rPr>
              <a:t>wikipedia</a:t>
            </a:r>
            <a:r>
              <a:rPr lang="en-US" dirty="0"/>
              <a:t> and see </a:t>
            </a:r>
            <a:r>
              <a:rPr lang="en-US" dirty="0">
                <a:hlinkClick r:id="rId23"/>
              </a:rPr>
              <a:t>whitepaper</a:t>
            </a:r>
            <a:r>
              <a:rPr lang="en-US" dirty="0"/>
              <a:t> also </a:t>
            </a:r>
            <a:r>
              <a:rPr lang="en-US" dirty="0" err="1">
                <a:hlinkClick r:id="rId24"/>
              </a:rPr>
              <a:t>tptp</a:t>
            </a:r>
            <a:r>
              <a:rPr lang="en-US" dirty="0">
                <a:hlinkClick r:id="rId24"/>
              </a:rPr>
              <a:t> small random selection of axioms</a:t>
            </a:r>
            <a:endParaRPr lang="en-US" dirty="0"/>
          </a:p>
          <a:p>
            <a:r>
              <a:rPr lang="en-US" dirty="0" err="1">
                <a:hlinkClick r:id="rId25"/>
              </a:rPr>
              <a:t>adimen</a:t>
            </a:r>
            <a:r>
              <a:rPr lang="en-US" dirty="0">
                <a:hlinkClick r:id="rId25"/>
              </a:rPr>
              <a:t>-sumo</a:t>
            </a:r>
            <a:r>
              <a:rPr lang="en-US" dirty="0"/>
              <a:t> see </a:t>
            </a:r>
            <a:r>
              <a:rPr lang="en-US" dirty="0">
                <a:hlinkClick r:id="rId26"/>
              </a:rPr>
              <a:t>sumo in </a:t>
            </a:r>
            <a:r>
              <a:rPr lang="en-US" dirty="0" err="1">
                <a:hlinkClick r:id="rId26"/>
              </a:rPr>
              <a:t>wikipedia</a:t>
            </a:r>
            <a:r>
              <a:rPr lang="en-US" dirty="0"/>
              <a:t> and </a:t>
            </a:r>
            <a:r>
              <a:rPr lang="en-US" dirty="0" err="1">
                <a:hlinkClick r:id="rId27"/>
              </a:rPr>
              <a:t>tptp</a:t>
            </a:r>
            <a:r>
              <a:rPr lang="en-US" dirty="0">
                <a:hlinkClick r:id="rId27"/>
              </a:rPr>
              <a:t> axioms</a:t>
            </a:r>
            <a:endParaRPr lang="en-US" dirty="0"/>
          </a:p>
          <a:p>
            <a:r>
              <a:rPr lang="en-US" dirty="0" err="1">
                <a:hlinkClick r:id="rId28"/>
              </a:rPr>
              <a:t>tptp</a:t>
            </a:r>
            <a:r>
              <a:rPr lang="en-US" dirty="0"/>
              <a:t>: a large set of axioms and problems in logic usable for automated reasoners</a:t>
            </a:r>
          </a:p>
          <a:p>
            <a:r>
              <a:rPr lang="en-US" dirty="0">
                <a:hlinkClick r:id="rId29"/>
              </a:rPr>
              <a:t>schema.org</a:t>
            </a:r>
            <a:r>
              <a:rPr lang="en-US" dirty="0"/>
              <a:t>: property markup vocabulary suggested by Google, Microsoft and others.</a:t>
            </a:r>
          </a:p>
          <a:p>
            <a:endParaRPr lang="en-US" dirty="0"/>
          </a:p>
        </p:txBody>
      </p:sp>
    </p:spTree>
    <p:extLst>
      <p:ext uri="{BB962C8B-B14F-4D97-AF65-F5344CB8AC3E}">
        <p14:creationId xmlns:p14="http://schemas.microsoft.com/office/powerpoint/2010/main" val="711374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F6D74-A0BD-4761-8CC8-09D20AAB51A6}"/>
              </a:ext>
            </a:extLst>
          </p:cNvPr>
          <p:cNvSpPr>
            <a:spLocks noGrp="1"/>
          </p:cNvSpPr>
          <p:nvPr>
            <p:ph type="title"/>
          </p:nvPr>
        </p:nvSpPr>
        <p:spPr/>
        <p:txBody>
          <a:bodyPr/>
          <a:lstStyle/>
          <a:p>
            <a:r>
              <a:rPr lang="en-US" dirty="0"/>
              <a:t>Confidences</a:t>
            </a:r>
          </a:p>
        </p:txBody>
      </p:sp>
      <p:sp>
        <p:nvSpPr>
          <p:cNvPr id="3" name="Content Placeholder 2">
            <a:extLst>
              <a:ext uri="{FF2B5EF4-FFF2-40B4-BE49-F238E27FC236}">
                <a16:creationId xmlns:a16="http://schemas.microsoft.com/office/drawing/2014/main" id="{1AD1D682-9DD8-46E5-ADDF-4AAD9B6C6821}"/>
              </a:ext>
            </a:extLst>
          </p:cNvPr>
          <p:cNvSpPr>
            <a:spLocks noGrp="1"/>
          </p:cNvSpPr>
          <p:nvPr>
            <p:ph idx="1"/>
          </p:nvPr>
        </p:nvSpPr>
        <p:spPr/>
        <p:txBody>
          <a:bodyPr/>
          <a:lstStyle/>
          <a:p>
            <a:r>
              <a:rPr lang="pt-BR" dirty="0"/>
              <a:t>Suppose we have four different information sources telling us:</a:t>
            </a:r>
          </a:p>
          <a:p>
            <a:pPr marL="0" indent="0">
              <a:buNone/>
            </a:pPr>
            <a:endParaRPr lang="pt-BR" dirty="0"/>
          </a:p>
          <a:p>
            <a:pPr marL="0" indent="0">
              <a:buNone/>
            </a:pPr>
            <a:r>
              <a:rPr lang="pt-BR" dirty="0"/>
              <a:t>0.1 :: bird(X)</a:t>
            </a:r>
          </a:p>
          <a:p>
            <a:pPr marL="0" indent="0">
              <a:buNone/>
            </a:pPr>
            <a:r>
              <a:rPr lang="pt-BR" dirty="0"/>
              <a:t>0.8 :: bird(tweety)</a:t>
            </a:r>
          </a:p>
          <a:p>
            <a:pPr marL="0" indent="0">
              <a:buNone/>
            </a:pPr>
            <a:r>
              <a:rPr lang="pt-BR" dirty="0"/>
              <a:t>0.9 :: bird(tweety)</a:t>
            </a:r>
          </a:p>
          <a:p>
            <a:pPr marL="0" indent="0">
              <a:buNone/>
            </a:pPr>
            <a:r>
              <a:rPr lang="pt-BR" dirty="0"/>
              <a:t>0.3 :: not bird(tweety)</a:t>
            </a:r>
          </a:p>
          <a:p>
            <a:endParaRPr lang="pt-BR" dirty="0"/>
          </a:p>
          <a:p>
            <a:r>
              <a:rPr lang="pt-BR" dirty="0"/>
              <a:t>Should we estimate the confidence of bird(tweety) as 0.682?</a:t>
            </a:r>
          </a:p>
        </p:txBody>
      </p:sp>
    </p:spTree>
    <p:extLst>
      <p:ext uri="{BB962C8B-B14F-4D97-AF65-F5344CB8AC3E}">
        <p14:creationId xmlns:p14="http://schemas.microsoft.com/office/powerpoint/2010/main" val="25020491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F3A4C-70E6-459A-BADB-A3ACFE4F9D6E}"/>
              </a:ext>
            </a:extLst>
          </p:cNvPr>
          <p:cNvSpPr>
            <a:spLocks noGrp="1"/>
          </p:cNvSpPr>
          <p:nvPr>
            <p:ph type="title"/>
          </p:nvPr>
        </p:nvSpPr>
        <p:spPr/>
        <p:txBody>
          <a:bodyPr/>
          <a:lstStyle/>
          <a:p>
            <a:r>
              <a:rPr lang="en-US" dirty="0"/>
              <a:t>Confidences</a:t>
            </a:r>
          </a:p>
        </p:txBody>
      </p:sp>
      <p:sp>
        <p:nvSpPr>
          <p:cNvPr id="3" name="Content Placeholder 2">
            <a:extLst>
              <a:ext uri="{FF2B5EF4-FFF2-40B4-BE49-F238E27FC236}">
                <a16:creationId xmlns:a16="http://schemas.microsoft.com/office/drawing/2014/main" id="{07EBB925-F192-4ECC-AB78-C5DFE3E49988}"/>
              </a:ext>
            </a:extLst>
          </p:cNvPr>
          <p:cNvSpPr>
            <a:spLocks noGrp="1"/>
          </p:cNvSpPr>
          <p:nvPr>
            <p:ph idx="1"/>
          </p:nvPr>
        </p:nvSpPr>
        <p:spPr/>
        <p:txBody>
          <a:bodyPr/>
          <a:lstStyle/>
          <a:p>
            <a:pPr marL="0" indent="0">
              <a:buNone/>
            </a:pPr>
            <a:r>
              <a:rPr lang="en-US" sz="2000" dirty="0"/>
              <a:t>0.8::stress(</a:t>
            </a:r>
            <a:r>
              <a:rPr lang="en-US" sz="2000" dirty="0" err="1"/>
              <a:t>ann</a:t>
            </a:r>
            <a:r>
              <a:rPr lang="en-US" sz="2000" dirty="0"/>
              <a:t>).</a:t>
            </a:r>
          </a:p>
          <a:p>
            <a:pPr marL="0" indent="0">
              <a:buNone/>
            </a:pPr>
            <a:r>
              <a:rPr lang="en-US" sz="2000" dirty="0"/>
              <a:t>0.4::stress(bob).</a:t>
            </a:r>
          </a:p>
          <a:p>
            <a:pPr marL="0" indent="0">
              <a:buNone/>
            </a:pPr>
            <a:r>
              <a:rPr lang="en-US" sz="2000" dirty="0"/>
              <a:t>0.6::influences(</a:t>
            </a:r>
            <a:r>
              <a:rPr lang="en-US" sz="2000" dirty="0" err="1"/>
              <a:t>ann,bob</a:t>
            </a:r>
            <a:r>
              <a:rPr lang="en-US" sz="2000" dirty="0"/>
              <a:t>).</a:t>
            </a:r>
          </a:p>
          <a:p>
            <a:pPr marL="0" indent="0">
              <a:buNone/>
            </a:pPr>
            <a:r>
              <a:rPr lang="en-US" sz="2000" dirty="0"/>
              <a:t>0.2::influences(</a:t>
            </a:r>
            <a:r>
              <a:rPr lang="en-US" sz="2000" dirty="0" err="1"/>
              <a:t>bob,carl</a:t>
            </a:r>
            <a:r>
              <a:rPr lang="en-US" sz="2000" dirty="0"/>
              <a:t>).</a:t>
            </a:r>
          </a:p>
          <a:p>
            <a:pPr marL="0" indent="0">
              <a:buNone/>
            </a:pPr>
            <a:r>
              <a:rPr lang="en-US" sz="2000" dirty="0"/>
              <a:t>stress(X) =&gt; smokes(X).</a:t>
            </a:r>
          </a:p>
          <a:p>
            <a:pPr marL="0" indent="0">
              <a:buNone/>
            </a:pPr>
            <a:r>
              <a:rPr lang="en-US" sz="2000" dirty="0"/>
              <a:t>(influences(Y,X) &amp; smokes(Y)) =&gt; smokes(X). </a:t>
            </a:r>
          </a:p>
          <a:p>
            <a:pPr marL="0" indent="0">
              <a:buNone/>
            </a:pPr>
            <a:r>
              <a:rPr lang="en-US" sz="2000" dirty="0"/>
              <a:t>? smokes(carl).</a:t>
            </a:r>
          </a:p>
          <a:p>
            <a:pPr marL="0" indent="0">
              <a:buNone/>
            </a:pPr>
            <a:endParaRPr lang="en-US" sz="2000" dirty="0"/>
          </a:p>
          <a:p>
            <a:r>
              <a:rPr lang="en-US" dirty="0"/>
              <a:t>Should we estimate the confidence of smokes(carl) as 0.1201?</a:t>
            </a:r>
          </a:p>
        </p:txBody>
      </p:sp>
    </p:spTree>
    <p:extLst>
      <p:ext uri="{BB962C8B-B14F-4D97-AF65-F5344CB8AC3E}">
        <p14:creationId xmlns:p14="http://schemas.microsoft.com/office/powerpoint/2010/main" val="2325993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4C49E-D38A-40F0-901F-610915E55795}"/>
              </a:ext>
            </a:extLst>
          </p:cNvPr>
          <p:cNvSpPr>
            <a:spLocks noGrp="1"/>
          </p:cNvSpPr>
          <p:nvPr>
            <p:ph type="title"/>
          </p:nvPr>
        </p:nvSpPr>
        <p:spPr/>
        <p:txBody>
          <a:bodyPr/>
          <a:lstStyle/>
          <a:p>
            <a:r>
              <a:rPr lang="en-US" dirty="0"/>
              <a:t>Towards default logic</a:t>
            </a:r>
          </a:p>
        </p:txBody>
      </p:sp>
      <p:sp>
        <p:nvSpPr>
          <p:cNvPr id="3" name="Content Placeholder 2">
            <a:extLst>
              <a:ext uri="{FF2B5EF4-FFF2-40B4-BE49-F238E27FC236}">
                <a16:creationId xmlns:a16="http://schemas.microsoft.com/office/drawing/2014/main" id="{ADF815EA-0925-47C9-AF66-AFC1D2FA4416}"/>
              </a:ext>
            </a:extLst>
          </p:cNvPr>
          <p:cNvSpPr>
            <a:spLocks noGrp="1"/>
          </p:cNvSpPr>
          <p:nvPr>
            <p:ph idx="1"/>
          </p:nvPr>
        </p:nvSpPr>
        <p:spPr/>
        <p:txBody>
          <a:bodyPr>
            <a:normAutofit/>
          </a:bodyPr>
          <a:lstStyle/>
          <a:p>
            <a:pPr marL="0" indent="0">
              <a:buNone/>
            </a:pPr>
            <a:r>
              <a:rPr lang="en-US" sz="2000" dirty="0"/>
              <a:t>1.0:: bird(</a:t>
            </a:r>
            <a:r>
              <a:rPr lang="en-US" sz="2000" dirty="0" err="1"/>
              <a:t>tweety</a:t>
            </a:r>
            <a:r>
              <a:rPr lang="en-US" sz="2000" dirty="0"/>
              <a:t>).</a:t>
            </a:r>
          </a:p>
          <a:p>
            <a:pPr marL="0" indent="0">
              <a:buNone/>
            </a:pPr>
            <a:r>
              <a:rPr lang="en-US" sz="2000" dirty="0"/>
              <a:t>1.0:: penguin(</a:t>
            </a:r>
            <a:r>
              <a:rPr lang="en-US" sz="2000" dirty="0" err="1"/>
              <a:t>pennie</a:t>
            </a:r>
            <a:r>
              <a:rPr lang="en-US" sz="2000" dirty="0"/>
              <a:t>).</a:t>
            </a:r>
          </a:p>
          <a:p>
            <a:pPr marL="0" indent="0">
              <a:buNone/>
            </a:pPr>
            <a:r>
              <a:rPr lang="en-US" sz="2000" dirty="0"/>
              <a:t>1.0:: penguin(X) =&gt; bird(X). </a:t>
            </a:r>
          </a:p>
          <a:p>
            <a:pPr marL="0" indent="0">
              <a:buNone/>
            </a:pPr>
            <a:r>
              <a:rPr lang="en-US" sz="2000" dirty="0"/>
              <a:t>0.001:: bird(X) =&gt; penguin(X). </a:t>
            </a:r>
          </a:p>
          <a:p>
            <a:pPr marL="0" indent="0">
              <a:buNone/>
            </a:pPr>
            <a:r>
              <a:rPr lang="en-US" sz="2000" dirty="0"/>
              <a:t>0.9:: bird(X) =&gt; flies(X).</a:t>
            </a:r>
          </a:p>
          <a:p>
            <a:pPr marL="0" indent="0">
              <a:buNone/>
            </a:pPr>
            <a:r>
              <a:rPr lang="en-US" sz="2000" dirty="0"/>
              <a:t>1.0:: penguin(X) =&gt; not flies(X). </a:t>
            </a:r>
          </a:p>
          <a:p>
            <a:pPr marL="0" indent="0">
              <a:buNone/>
            </a:pPr>
            <a:r>
              <a:rPr lang="en-US" sz="2000" dirty="0"/>
              <a:t>? flies(_)</a:t>
            </a:r>
          </a:p>
          <a:p>
            <a:pPr marL="0" indent="0">
              <a:buNone/>
            </a:pPr>
            <a:endParaRPr lang="en-US" sz="2000" dirty="0"/>
          </a:p>
          <a:p>
            <a:r>
              <a:rPr lang="en-US" sz="2000" dirty="0"/>
              <a:t>Should we calculate</a:t>
            </a:r>
          </a:p>
          <a:p>
            <a:pPr marL="457200" lvl="1" indent="0">
              <a:buNone/>
            </a:pPr>
            <a:r>
              <a:rPr lang="fr-FR" sz="1800" dirty="0"/>
              <a:t>Confidence of </a:t>
            </a:r>
            <a:r>
              <a:rPr lang="fr-FR" sz="1800" dirty="0" err="1"/>
              <a:t>flies</a:t>
            </a:r>
            <a:r>
              <a:rPr lang="fr-FR" sz="1800" dirty="0"/>
              <a:t>(</a:t>
            </a:r>
            <a:r>
              <a:rPr lang="fr-FR" sz="1800" dirty="0" err="1"/>
              <a:t>pennie</a:t>
            </a:r>
            <a:r>
              <a:rPr lang="fr-FR" sz="1800" dirty="0"/>
              <a:t>) as -0.1 </a:t>
            </a:r>
          </a:p>
          <a:p>
            <a:pPr marL="457200" lvl="1" indent="0">
              <a:buNone/>
            </a:pPr>
            <a:r>
              <a:rPr lang="en-US" sz="1800" dirty="0"/>
              <a:t>Confidence of flies(</a:t>
            </a:r>
            <a:r>
              <a:rPr lang="en-US" sz="1800" dirty="0" err="1"/>
              <a:t>tweety</a:t>
            </a:r>
            <a:r>
              <a:rPr lang="en-US" sz="1800" dirty="0"/>
              <a:t>) as 0.899</a:t>
            </a:r>
          </a:p>
          <a:p>
            <a:pPr marL="0" indent="0">
              <a:buNone/>
            </a:pPr>
            <a:endParaRPr lang="en-US" sz="1600" dirty="0"/>
          </a:p>
        </p:txBody>
      </p:sp>
    </p:spTree>
    <p:extLst>
      <p:ext uri="{BB962C8B-B14F-4D97-AF65-F5344CB8AC3E}">
        <p14:creationId xmlns:p14="http://schemas.microsoft.com/office/powerpoint/2010/main" val="1869640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2BE1B-9B6E-4E08-B475-D167A04DE485}"/>
              </a:ext>
            </a:extLst>
          </p:cNvPr>
          <p:cNvSpPr>
            <a:spLocks noGrp="1"/>
          </p:cNvSpPr>
          <p:nvPr>
            <p:ph type="title"/>
          </p:nvPr>
        </p:nvSpPr>
        <p:spPr/>
        <p:txBody>
          <a:bodyPr/>
          <a:lstStyle/>
          <a:p>
            <a:r>
              <a:rPr lang="en-US" dirty="0"/>
              <a:t>Approach to thinking in KR&amp;R</a:t>
            </a:r>
          </a:p>
        </p:txBody>
      </p:sp>
      <p:sp>
        <p:nvSpPr>
          <p:cNvPr id="3" name="Content Placeholder 2">
            <a:extLst>
              <a:ext uri="{FF2B5EF4-FFF2-40B4-BE49-F238E27FC236}">
                <a16:creationId xmlns:a16="http://schemas.microsoft.com/office/drawing/2014/main" id="{9B8AC118-0C65-4956-AB05-ECFEBC9F42A3}"/>
              </a:ext>
            </a:extLst>
          </p:cNvPr>
          <p:cNvSpPr>
            <a:spLocks noGrp="1"/>
          </p:cNvSpPr>
          <p:nvPr>
            <p:ph idx="1"/>
          </p:nvPr>
        </p:nvSpPr>
        <p:spPr/>
        <p:txBody>
          <a:bodyPr/>
          <a:lstStyle/>
          <a:p>
            <a:pPr marL="0" indent="0">
              <a:buNone/>
            </a:pPr>
            <a:r>
              <a:rPr lang="en-US" dirty="0"/>
              <a:t>Symbolic A.I:</a:t>
            </a:r>
          </a:p>
          <a:p>
            <a:r>
              <a:rPr lang="en-US" dirty="0"/>
              <a:t>Write down (human?) knowledge using rules and facts.</a:t>
            </a:r>
          </a:p>
          <a:p>
            <a:r>
              <a:rPr lang="en-US" dirty="0"/>
              <a:t>Answer questions and solve problems by deriving new knowledge using rules.</a:t>
            </a:r>
          </a:p>
          <a:p>
            <a:pPr marL="0" indent="0">
              <a:buNone/>
            </a:pPr>
            <a:endParaRPr lang="en-US" dirty="0"/>
          </a:p>
          <a:p>
            <a:pPr marL="0" indent="0">
              <a:buNone/>
            </a:pPr>
            <a:r>
              <a:rPr lang="en-US" dirty="0"/>
              <a:t>Next, small examples using an automated reasoner for first order logic: run these yourself in http://logictools.org</a:t>
            </a:r>
          </a:p>
          <a:p>
            <a:endParaRPr lang="en-US" dirty="0"/>
          </a:p>
          <a:p>
            <a:endParaRPr lang="en-US" dirty="0"/>
          </a:p>
          <a:p>
            <a:endParaRPr lang="en-US" dirty="0"/>
          </a:p>
        </p:txBody>
      </p:sp>
    </p:spTree>
    <p:extLst>
      <p:ext uri="{BB962C8B-B14F-4D97-AF65-F5344CB8AC3E}">
        <p14:creationId xmlns:p14="http://schemas.microsoft.com/office/powerpoint/2010/main" val="19902877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79307-95A8-4426-B8E9-334A38F8DDF2}"/>
              </a:ext>
            </a:extLst>
          </p:cNvPr>
          <p:cNvSpPr>
            <a:spLocks noGrp="1"/>
          </p:cNvSpPr>
          <p:nvPr>
            <p:ph type="title"/>
          </p:nvPr>
        </p:nvSpPr>
        <p:spPr/>
        <p:txBody>
          <a:bodyPr/>
          <a:lstStyle/>
          <a:p>
            <a:r>
              <a:rPr lang="en-US" dirty="0"/>
              <a:t>Default example of default logic</a:t>
            </a:r>
          </a:p>
        </p:txBody>
      </p:sp>
      <p:sp>
        <p:nvSpPr>
          <p:cNvPr id="3" name="Content Placeholder 2">
            <a:extLst>
              <a:ext uri="{FF2B5EF4-FFF2-40B4-BE49-F238E27FC236}">
                <a16:creationId xmlns:a16="http://schemas.microsoft.com/office/drawing/2014/main" id="{8667D115-C76B-460B-B9B4-DF9B788D2C23}"/>
              </a:ext>
            </a:extLst>
          </p:cNvPr>
          <p:cNvSpPr>
            <a:spLocks noGrp="1"/>
          </p:cNvSpPr>
          <p:nvPr>
            <p:ph idx="1"/>
          </p:nvPr>
        </p:nvSpPr>
        <p:spPr/>
        <p:txBody>
          <a:bodyPr/>
          <a:lstStyle/>
          <a:p>
            <a:pPr marL="0" indent="0">
              <a:buNone/>
            </a:pPr>
            <a:r>
              <a:rPr lang="en-US" dirty="0"/>
              <a:t>bird(</a:t>
            </a:r>
            <a:r>
              <a:rPr lang="en-US" dirty="0" err="1"/>
              <a:t>tweety</a:t>
            </a:r>
            <a:r>
              <a:rPr lang="en-US" dirty="0"/>
              <a:t>).</a:t>
            </a:r>
          </a:p>
          <a:p>
            <a:pPr marL="0" indent="0">
              <a:buNone/>
            </a:pPr>
            <a:r>
              <a:rPr lang="en-US" dirty="0"/>
              <a:t>penguin(</a:t>
            </a:r>
            <a:r>
              <a:rPr lang="en-US" dirty="0" err="1"/>
              <a:t>pennie</a:t>
            </a:r>
            <a:r>
              <a:rPr lang="en-US" dirty="0"/>
              <a:t>).</a:t>
            </a:r>
          </a:p>
          <a:p>
            <a:pPr marL="0" indent="0">
              <a:buNone/>
            </a:pPr>
            <a:r>
              <a:rPr lang="en-US" dirty="0"/>
              <a:t>penguin(X) =&gt; bird(X). </a:t>
            </a:r>
          </a:p>
          <a:p>
            <a:pPr marL="0" indent="0">
              <a:buNone/>
            </a:pPr>
            <a:r>
              <a:rPr lang="en-US" dirty="0">
                <a:solidFill>
                  <a:srgbClr val="FF0000"/>
                </a:solidFill>
              </a:rPr>
              <a:t>bird(X) =&gt; flies(X) unless we have evidence that not flies(X)</a:t>
            </a:r>
          </a:p>
          <a:p>
            <a:pPr marL="0" indent="0">
              <a:buNone/>
            </a:pPr>
            <a:r>
              <a:rPr lang="en-US" dirty="0"/>
              <a:t>penguin(X) =&gt; not flies(X). </a:t>
            </a:r>
          </a:p>
          <a:p>
            <a:endParaRPr lang="en-US" dirty="0"/>
          </a:p>
        </p:txBody>
      </p:sp>
    </p:spTree>
    <p:extLst>
      <p:ext uri="{BB962C8B-B14F-4D97-AF65-F5344CB8AC3E}">
        <p14:creationId xmlns:p14="http://schemas.microsoft.com/office/powerpoint/2010/main" val="415785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1CCED-6579-4A72-9496-50C1DD81E526}"/>
              </a:ext>
            </a:extLst>
          </p:cNvPr>
          <p:cNvSpPr>
            <a:spLocks noGrp="1"/>
          </p:cNvSpPr>
          <p:nvPr>
            <p:ph type="title"/>
          </p:nvPr>
        </p:nvSpPr>
        <p:spPr/>
        <p:txBody>
          <a:bodyPr/>
          <a:lstStyle/>
          <a:p>
            <a:r>
              <a:rPr lang="en-US" dirty="0"/>
              <a:t>Analogical reasoning: similar to defaults</a:t>
            </a:r>
          </a:p>
        </p:txBody>
      </p:sp>
      <p:sp>
        <p:nvSpPr>
          <p:cNvPr id="3" name="Content Placeholder 2">
            <a:extLst>
              <a:ext uri="{FF2B5EF4-FFF2-40B4-BE49-F238E27FC236}">
                <a16:creationId xmlns:a16="http://schemas.microsoft.com/office/drawing/2014/main" id="{8A362196-19B4-450B-A455-0FBD1FF0D1CF}"/>
              </a:ext>
            </a:extLst>
          </p:cNvPr>
          <p:cNvSpPr>
            <a:spLocks noGrp="1"/>
          </p:cNvSpPr>
          <p:nvPr>
            <p:ph idx="1"/>
          </p:nvPr>
        </p:nvSpPr>
        <p:spPr/>
        <p:txBody>
          <a:bodyPr/>
          <a:lstStyle/>
          <a:p>
            <a:pPr marL="0" indent="0">
              <a:buNone/>
            </a:pPr>
            <a:r>
              <a:rPr lang="en-US" dirty="0"/>
              <a:t>queen(</a:t>
            </a:r>
            <a:r>
              <a:rPr lang="en-US" dirty="0" err="1"/>
              <a:t>mary</a:t>
            </a:r>
            <a:r>
              <a:rPr lang="en-US" dirty="0"/>
              <a:t>)</a:t>
            </a:r>
          </a:p>
          <a:p>
            <a:pPr marL="0" indent="0">
              <a:buNone/>
            </a:pPr>
            <a:r>
              <a:rPr lang="en-US" dirty="0"/>
              <a:t>king(X) =&gt; rich(X)</a:t>
            </a:r>
          </a:p>
          <a:p>
            <a:pPr marL="0" indent="0">
              <a:buNone/>
            </a:pPr>
            <a:r>
              <a:rPr lang="en-US" dirty="0"/>
              <a:t>king(X) =&gt; male(X)</a:t>
            </a:r>
          </a:p>
          <a:p>
            <a:pPr marL="0" indent="0">
              <a:buNone/>
            </a:pPr>
            <a:r>
              <a:rPr lang="en-US" dirty="0"/>
              <a:t>queen(X) =&gt; female(X)</a:t>
            </a:r>
          </a:p>
          <a:p>
            <a:pPr marL="0" indent="0">
              <a:buNone/>
            </a:pPr>
            <a:r>
              <a:rPr lang="en-US" dirty="0">
                <a:solidFill>
                  <a:srgbClr val="FF0000"/>
                </a:solidFill>
              </a:rPr>
              <a:t>queen is similar to king</a:t>
            </a:r>
          </a:p>
          <a:p>
            <a:pPr marL="0" indent="0">
              <a:buNone/>
            </a:pPr>
            <a:endParaRPr lang="en-US" dirty="0">
              <a:solidFill>
                <a:srgbClr val="FF0000"/>
              </a:solidFill>
            </a:endParaRPr>
          </a:p>
          <a:p>
            <a:pPr marL="0" indent="0">
              <a:buNone/>
            </a:pPr>
            <a:r>
              <a:rPr lang="en-US" dirty="0"/>
              <a:t>? rich(</a:t>
            </a:r>
            <a:r>
              <a:rPr lang="en-US" dirty="0" err="1"/>
              <a:t>mary</a:t>
            </a:r>
            <a:r>
              <a:rPr lang="en-US" dirty="0"/>
              <a:t>)</a:t>
            </a:r>
          </a:p>
          <a:p>
            <a:pPr marL="0" indent="0">
              <a:buNone/>
            </a:pPr>
            <a:r>
              <a:rPr lang="en-US" dirty="0"/>
              <a:t>? male(</a:t>
            </a:r>
            <a:r>
              <a:rPr lang="en-US" dirty="0" err="1"/>
              <a:t>mary</a:t>
            </a:r>
            <a:r>
              <a:rPr lang="en-US" dirty="0"/>
              <a:t>)</a:t>
            </a:r>
          </a:p>
        </p:txBody>
      </p:sp>
    </p:spTree>
    <p:extLst>
      <p:ext uri="{BB962C8B-B14F-4D97-AF65-F5344CB8AC3E}">
        <p14:creationId xmlns:p14="http://schemas.microsoft.com/office/powerpoint/2010/main" val="37537074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FC733-553D-4E4C-9984-3B737032C9DA}"/>
              </a:ext>
            </a:extLst>
          </p:cNvPr>
          <p:cNvSpPr>
            <a:spLocks noGrp="1"/>
          </p:cNvSpPr>
          <p:nvPr>
            <p:ph type="title"/>
          </p:nvPr>
        </p:nvSpPr>
        <p:spPr/>
        <p:txBody>
          <a:bodyPr/>
          <a:lstStyle/>
          <a:p>
            <a:r>
              <a:rPr lang="en-US" dirty="0"/>
              <a:t>Classic issue: frame problem</a:t>
            </a:r>
          </a:p>
        </p:txBody>
      </p:sp>
      <p:sp>
        <p:nvSpPr>
          <p:cNvPr id="3" name="Content Placeholder 2">
            <a:extLst>
              <a:ext uri="{FF2B5EF4-FFF2-40B4-BE49-F238E27FC236}">
                <a16:creationId xmlns:a16="http://schemas.microsoft.com/office/drawing/2014/main" id="{E1E7392E-25E0-4AE5-B760-0B61C7643D23}"/>
              </a:ext>
            </a:extLst>
          </p:cNvPr>
          <p:cNvSpPr>
            <a:spLocks noGrp="1"/>
          </p:cNvSpPr>
          <p:nvPr>
            <p:ph idx="1"/>
          </p:nvPr>
        </p:nvSpPr>
        <p:spPr/>
        <p:txBody>
          <a:bodyPr>
            <a:normAutofit/>
          </a:bodyPr>
          <a:lstStyle/>
          <a:p>
            <a:r>
              <a:rPr lang="en-US" dirty="0"/>
              <a:t>Blocks world toy example: some blocks are on the table and the robot arm can lift single blocks and put them on other blocks or on the table. The arm cannot lift several blocks or a tower of blocks. Then, given a position of blocks at initial situation, can the robot arm create a required new position of blocks? </a:t>
            </a:r>
          </a:p>
          <a:p>
            <a:endParaRPr lang="en-US" dirty="0"/>
          </a:p>
          <a:p>
            <a:r>
              <a:rPr lang="en-US" dirty="0"/>
              <a:t>How do we know that doing some action like lifting a block does not create side effects like stumbling existing towers, moving other blocks </a:t>
            </a:r>
            <a:r>
              <a:rPr lang="en-US" dirty="0" err="1"/>
              <a:t>etc</a:t>
            </a:r>
            <a:r>
              <a:rPr lang="en-US" dirty="0"/>
              <a:t>? This issue is called the </a:t>
            </a:r>
            <a:r>
              <a:rPr lang="en-US" b="1" dirty="0"/>
              <a:t>frame problem</a:t>
            </a:r>
            <a:r>
              <a:rPr lang="en-US" dirty="0"/>
              <a:t> and it has no easy solutions. </a:t>
            </a:r>
          </a:p>
          <a:p>
            <a:endParaRPr lang="en-US" dirty="0"/>
          </a:p>
        </p:txBody>
      </p:sp>
    </p:spTree>
    <p:extLst>
      <p:ext uri="{BB962C8B-B14F-4D97-AF65-F5344CB8AC3E}">
        <p14:creationId xmlns:p14="http://schemas.microsoft.com/office/powerpoint/2010/main" val="11401993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6037F-AD77-4741-9FF6-A9EF634BE15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D43AC4F5-6CD1-4691-AE23-313DC734A956}"/>
              </a:ext>
            </a:extLst>
          </p:cNvPr>
          <p:cNvSpPr>
            <a:spLocks noGrp="1"/>
          </p:cNvSpPr>
          <p:nvPr>
            <p:ph idx="1"/>
          </p:nvPr>
        </p:nvSpPr>
        <p:spPr/>
        <p:txBody>
          <a:bodyPr/>
          <a:lstStyle/>
          <a:p>
            <a:endParaRPr lang="en-US" dirty="0"/>
          </a:p>
          <a:p>
            <a:r>
              <a:rPr lang="en-US" sz="2400" dirty="0"/>
              <a:t>KR &amp; R is an old A.I. subfield which has not led to major successes in commonsense reasoning so far.</a:t>
            </a:r>
          </a:p>
          <a:p>
            <a:r>
              <a:rPr lang="en-US" sz="2400" dirty="0"/>
              <a:t>Pure machine learning has its limits, particularly in problem solving and question answering.</a:t>
            </a:r>
          </a:p>
          <a:p>
            <a:r>
              <a:rPr lang="en-US" sz="2400" dirty="0"/>
              <a:t>There is hope of reaching the next level by combining KR &amp; R with machine learning: hybrid systems.</a:t>
            </a:r>
          </a:p>
          <a:p>
            <a:r>
              <a:rPr lang="en-US" sz="2400" dirty="0"/>
              <a:t>Startups are beginning to emerge for hybrid systems.</a:t>
            </a:r>
          </a:p>
          <a:p>
            <a:r>
              <a:rPr lang="en-US" sz="2400" dirty="0"/>
              <a:t>This requires major novel mechanisms for KR &amp; R along with performant systems: our group at </a:t>
            </a:r>
            <a:r>
              <a:rPr lang="en-US" sz="2400" dirty="0" err="1"/>
              <a:t>Taltech</a:t>
            </a:r>
            <a:r>
              <a:rPr lang="en-US" sz="2400" dirty="0"/>
              <a:t> is working on some of these.</a:t>
            </a:r>
          </a:p>
          <a:p>
            <a:endParaRPr lang="en-US" dirty="0"/>
          </a:p>
        </p:txBody>
      </p:sp>
    </p:spTree>
    <p:extLst>
      <p:ext uri="{BB962C8B-B14F-4D97-AF65-F5344CB8AC3E}">
        <p14:creationId xmlns:p14="http://schemas.microsoft.com/office/powerpoint/2010/main" val="3954719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C95D4-915E-42C3-A5E4-D797AF7C4C3B}"/>
              </a:ext>
            </a:extLst>
          </p:cNvPr>
          <p:cNvSpPr>
            <a:spLocks noGrp="1"/>
          </p:cNvSpPr>
          <p:nvPr>
            <p:ph type="title"/>
          </p:nvPr>
        </p:nvSpPr>
        <p:spPr/>
        <p:txBody>
          <a:bodyPr/>
          <a:lstStyle/>
          <a:p>
            <a:r>
              <a:rPr lang="en-US" dirty="0"/>
              <a:t>Recommended listening</a:t>
            </a:r>
          </a:p>
        </p:txBody>
      </p:sp>
      <p:sp>
        <p:nvSpPr>
          <p:cNvPr id="3" name="Content Placeholder 2">
            <a:extLst>
              <a:ext uri="{FF2B5EF4-FFF2-40B4-BE49-F238E27FC236}">
                <a16:creationId xmlns:a16="http://schemas.microsoft.com/office/drawing/2014/main" id="{C9D59DD7-E109-4D09-B866-534495AE9E18}"/>
              </a:ext>
            </a:extLst>
          </p:cNvPr>
          <p:cNvSpPr>
            <a:spLocks noGrp="1"/>
          </p:cNvSpPr>
          <p:nvPr>
            <p:ph idx="1"/>
          </p:nvPr>
        </p:nvSpPr>
        <p:spPr/>
        <p:txBody>
          <a:bodyPr>
            <a:normAutofit fontScale="92500" lnSpcReduction="20000"/>
          </a:bodyPr>
          <a:lstStyle/>
          <a:p>
            <a:r>
              <a:rPr lang="en-US" sz="2400" dirty="0"/>
              <a:t>Gary Marcus (KR&amp;R commonsense proponent) &amp; Joshua </a:t>
            </a:r>
            <a:r>
              <a:rPr lang="en-US" sz="2400" dirty="0" err="1"/>
              <a:t>Bengio</a:t>
            </a:r>
            <a:r>
              <a:rPr lang="en-US" sz="2400" dirty="0"/>
              <a:t> (ML proponent) </a:t>
            </a:r>
            <a:r>
              <a:rPr lang="en-US" sz="2400" dirty="0">
                <a:hlinkClick r:id="rId2"/>
              </a:rPr>
              <a:t>https://www.facebook.com/watch/live/?v=498403850881660&amp;ref=watch_permalink</a:t>
            </a:r>
            <a:r>
              <a:rPr lang="en-US" sz="2400" dirty="0"/>
              <a:t> read also the related Marcus paper </a:t>
            </a:r>
            <a:r>
              <a:rPr lang="en-US" sz="2400" dirty="0">
                <a:hlinkClick r:id="rId3"/>
              </a:rPr>
              <a:t>https://arxiv.org/ftp/arxiv/papers/1801/1801.00631.pdf</a:t>
            </a:r>
            <a:r>
              <a:rPr lang="en-US" sz="2400" dirty="0"/>
              <a:t> and listen to the Marcus episode on the Lex </a:t>
            </a:r>
            <a:r>
              <a:rPr lang="en-US" sz="2400" dirty="0" err="1"/>
              <a:t>Fridman</a:t>
            </a:r>
            <a:r>
              <a:rPr lang="en-US" sz="2400" dirty="0"/>
              <a:t> podcast </a:t>
            </a:r>
            <a:r>
              <a:rPr lang="en-US" sz="2400" dirty="0">
                <a:hlinkClick r:id="rId4"/>
              </a:rPr>
              <a:t>https://lexfridman.com/gary-marcus/</a:t>
            </a:r>
            <a:endParaRPr lang="en-US" sz="2400" dirty="0"/>
          </a:p>
          <a:p>
            <a:endParaRPr lang="en-US" sz="2400" dirty="0"/>
          </a:p>
          <a:p>
            <a:r>
              <a:rPr lang="en-US" sz="2400" dirty="0"/>
              <a:t>David </a:t>
            </a:r>
            <a:r>
              <a:rPr lang="en-US" sz="2400" dirty="0" err="1"/>
              <a:t>Ferrucci</a:t>
            </a:r>
            <a:r>
              <a:rPr lang="en-US" sz="2400" dirty="0"/>
              <a:t> (IBM Watson team leader) on the Lex </a:t>
            </a:r>
            <a:r>
              <a:rPr lang="en-US" sz="2400" dirty="0" err="1"/>
              <a:t>Fridman</a:t>
            </a:r>
            <a:r>
              <a:rPr lang="en-US" sz="2400" dirty="0"/>
              <a:t> podcast </a:t>
            </a:r>
            <a:r>
              <a:rPr lang="en-US" sz="2400" dirty="0">
                <a:hlinkClick r:id="rId5"/>
              </a:rPr>
              <a:t>https://lexfridman.com/david-ferrucci/</a:t>
            </a:r>
            <a:endParaRPr lang="en-US" sz="2400" dirty="0"/>
          </a:p>
          <a:p>
            <a:endParaRPr lang="en-US" sz="2400" dirty="0"/>
          </a:p>
          <a:p>
            <a:r>
              <a:rPr lang="en-US" sz="2400" dirty="0"/>
              <a:t>Tim </a:t>
            </a:r>
            <a:r>
              <a:rPr lang="en-US" sz="2400" dirty="0" err="1"/>
              <a:t>Rocktäschel</a:t>
            </a:r>
            <a:r>
              <a:rPr lang="en-US" sz="2400" dirty="0"/>
              <a:t> (Facebook A.I.) episode </a:t>
            </a:r>
            <a:r>
              <a:rPr lang="en-US" sz="2400" dirty="0">
                <a:hlinkClick r:id="rId6"/>
              </a:rPr>
              <a:t>https://towardsdatascience.com/language-models-symbolic-learning-and-the-road-to-agi-75725985cdf7</a:t>
            </a:r>
            <a:endParaRPr lang="en-US" sz="2400" dirty="0"/>
          </a:p>
          <a:p>
            <a:endParaRPr lang="en-US" sz="2400" dirty="0"/>
          </a:p>
          <a:p>
            <a:r>
              <a:rPr lang="en-US" sz="2400" dirty="0"/>
              <a:t>Reading, not listening: on Hybrid A.I. in image analysis </a:t>
            </a:r>
            <a:r>
              <a:rPr lang="en-US" sz="2400" dirty="0">
                <a:hlinkClick r:id="rId7"/>
              </a:rPr>
              <a:t>https://knowablemagazine.org/article/technology/2020/what-is-neurosymbolic-ai</a:t>
            </a:r>
            <a:endParaRPr lang="en-US" sz="2400" dirty="0"/>
          </a:p>
          <a:p>
            <a:endParaRPr lang="en-US" sz="2400" dirty="0"/>
          </a:p>
          <a:p>
            <a:endParaRPr lang="en-US" dirty="0"/>
          </a:p>
        </p:txBody>
      </p:sp>
    </p:spTree>
    <p:extLst>
      <p:ext uri="{BB962C8B-B14F-4D97-AF65-F5344CB8AC3E}">
        <p14:creationId xmlns:p14="http://schemas.microsoft.com/office/powerpoint/2010/main" val="392624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3D8865-E734-4B33-85BB-D708C3998E30}"/>
              </a:ext>
            </a:extLst>
          </p:cNvPr>
          <p:cNvSpPr>
            <a:spLocks noGrp="1"/>
          </p:cNvSpPr>
          <p:nvPr>
            <p:ph idx="1"/>
          </p:nvPr>
        </p:nvSpPr>
        <p:spPr>
          <a:xfrm>
            <a:off x="838199" y="372035"/>
            <a:ext cx="10659035" cy="5804928"/>
          </a:xfrm>
        </p:spPr>
        <p:txBody>
          <a:bodyPr>
            <a:normAutofit fontScale="92500" lnSpcReduction="10000"/>
          </a:bodyPr>
          <a:lstStyle/>
          <a:p>
            <a:pPr marL="0" indent="0">
              <a:buNone/>
            </a:pPr>
            <a:r>
              <a:rPr lang="en-US" sz="2000" dirty="0" err="1"/>
              <a:t>spacity</a:t>
            </a:r>
            <a:r>
              <a:rPr lang="en-US" sz="2000" dirty="0"/>
              <a:t>(</a:t>
            </a:r>
            <a:r>
              <a:rPr lang="en-US" sz="2000" dirty="0" err="1"/>
              <a:t>kuressaare</a:t>
            </a:r>
            <a:r>
              <a:rPr lang="en-US" sz="2000" dirty="0"/>
              <a:t>).</a:t>
            </a:r>
          </a:p>
          <a:p>
            <a:pPr marL="0" indent="0">
              <a:buNone/>
            </a:pPr>
            <a:endParaRPr lang="en-US" sz="2000" dirty="0"/>
          </a:p>
          <a:p>
            <a:pPr marL="0" indent="0">
              <a:buNone/>
            </a:pPr>
            <a:r>
              <a:rPr lang="en-US" sz="2000" dirty="0"/>
              <a:t>railroad(</a:t>
            </a:r>
            <a:r>
              <a:rPr lang="en-US" sz="2000" dirty="0" err="1"/>
              <a:t>tallinn,tapa</a:t>
            </a:r>
            <a:r>
              <a:rPr lang="en-US" sz="2000" dirty="0"/>
              <a:t>).</a:t>
            </a:r>
          </a:p>
          <a:p>
            <a:pPr marL="0" indent="0">
              <a:buNone/>
            </a:pPr>
            <a:r>
              <a:rPr lang="en-US" sz="2000" dirty="0"/>
              <a:t>railroad(</a:t>
            </a:r>
            <a:r>
              <a:rPr lang="en-US" sz="2000" dirty="0" err="1"/>
              <a:t>tapa,tartu</a:t>
            </a:r>
            <a:r>
              <a:rPr lang="en-US" sz="2000" dirty="0"/>
              <a:t>).</a:t>
            </a:r>
          </a:p>
          <a:p>
            <a:pPr marL="0" indent="0">
              <a:buNone/>
            </a:pPr>
            <a:r>
              <a:rPr lang="en-US" sz="2000" dirty="0"/>
              <a:t>highway(</a:t>
            </a:r>
            <a:r>
              <a:rPr lang="en-US" sz="2000" dirty="0" err="1"/>
              <a:t>tallinn,virtsu</a:t>
            </a:r>
            <a:r>
              <a:rPr lang="en-US" sz="2000" dirty="0"/>
              <a:t>).</a:t>
            </a:r>
          </a:p>
          <a:p>
            <a:pPr marL="0" indent="0">
              <a:buNone/>
            </a:pPr>
            <a:r>
              <a:rPr lang="en-US" sz="2000" dirty="0" err="1"/>
              <a:t>sealane</a:t>
            </a:r>
            <a:r>
              <a:rPr lang="en-US" sz="2000" dirty="0"/>
              <a:t>(</a:t>
            </a:r>
            <a:r>
              <a:rPr lang="en-US" sz="2000" dirty="0" err="1"/>
              <a:t>virtsu,kuivastu</a:t>
            </a:r>
            <a:r>
              <a:rPr lang="en-US" sz="2000" dirty="0"/>
              <a:t>).</a:t>
            </a:r>
          </a:p>
          <a:p>
            <a:pPr marL="0" indent="0">
              <a:buNone/>
            </a:pPr>
            <a:r>
              <a:rPr lang="en-US" sz="2000" dirty="0"/>
              <a:t>highway(</a:t>
            </a:r>
            <a:r>
              <a:rPr lang="en-US" sz="2000" dirty="0" err="1"/>
              <a:t>kuressaare,kuivastu</a:t>
            </a:r>
            <a:r>
              <a:rPr lang="en-US" sz="2000" dirty="0"/>
              <a:t>).</a:t>
            </a:r>
          </a:p>
          <a:p>
            <a:pPr marL="0" indent="0">
              <a:buNone/>
            </a:pPr>
            <a:r>
              <a:rPr lang="en-US" sz="2000" dirty="0"/>
              <a:t>railroad(X,Y) =&gt; railroad(Y,X).</a:t>
            </a:r>
          </a:p>
          <a:p>
            <a:pPr marL="0" indent="0">
              <a:buNone/>
            </a:pPr>
            <a:r>
              <a:rPr lang="en-US" sz="2000" dirty="0"/>
              <a:t>highway(X,Y) =&gt; highway(Y,X).</a:t>
            </a:r>
          </a:p>
          <a:p>
            <a:pPr marL="0" indent="0">
              <a:buNone/>
            </a:pPr>
            <a:r>
              <a:rPr lang="en-US" sz="2000" dirty="0" err="1"/>
              <a:t>sealane</a:t>
            </a:r>
            <a:r>
              <a:rPr lang="en-US" sz="2000" dirty="0"/>
              <a:t>(X,Y) =&gt; </a:t>
            </a:r>
            <a:r>
              <a:rPr lang="en-US" sz="2000" dirty="0" err="1"/>
              <a:t>sealane</a:t>
            </a:r>
            <a:r>
              <a:rPr lang="en-US" sz="2000" dirty="0"/>
              <a:t>(Y,X).</a:t>
            </a:r>
          </a:p>
          <a:p>
            <a:pPr marL="0" indent="0">
              <a:buNone/>
            </a:pPr>
            <a:r>
              <a:rPr lang="en-US" sz="2000" dirty="0"/>
              <a:t>railroad(X,Y) =&gt; </a:t>
            </a:r>
            <a:r>
              <a:rPr lang="en-US" sz="2000" dirty="0" err="1"/>
              <a:t>easytravel</a:t>
            </a:r>
            <a:r>
              <a:rPr lang="en-US" sz="2000" dirty="0"/>
              <a:t>(X,Y).</a:t>
            </a:r>
          </a:p>
          <a:p>
            <a:pPr marL="0" indent="0">
              <a:buNone/>
            </a:pPr>
            <a:r>
              <a:rPr lang="en-US" sz="2000" dirty="0"/>
              <a:t>highway(X,Y) =&gt; </a:t>
            </a:r>
            <a:r>
              <a:rPr lang="en-US" sz="2000" dirty="0" err="1"/>
              <a:t>easytravel</a:t>
            </a:r>
            <a:r>
              <a:rPr lang="en-US" sz="2000" dirty="0"/>
              <a:t>(X,Y).</a:t>
            </a:r>
          </a:p>
          <a:p>
            <a:pPr marL="0" indent="0">
              <a:buNone/>
            </a:pPr>
            <a:r>
              <a:rPr lang="en-US" sz="2000" dirty="0" err="1"/>
              <a:t>sealane</a:t>
            </a:r>
            <a:r>
              <a:rPr lang="en-US" sz="2000" dirty="0"/>
              <a:t>(X,Y) =&gt; </a:t>
            </a:r>
            <a:r>
              <a:rPr lang="en-US" sz="2000" dirty="0" err="1"/>
              <a:t>easytravel</a:t>
            </a:r>
            <a:r>
              <a:rPr lang="en-US" sz="2000" dirty="0"/>
              <a:t>(X,Y).</a:t>
            </a:r>
          </a:p>
          <a:p>
            <a:pPr marL="0" indent="0">
              <a:buNone/>
            </a:pPr>
            <a:r>
              <a:rPr lang="en-US" sz="2000" dirty="0" err="1"/>
              <a:t>easytravel</a:t>
            </a:r>
            <a:r>
              <a:rPr lang="en-US" sz="2000" dirty="0"/>
              <a:t>(X,Y) &amp; </a:t>
            </a:r>
            <a:r>
              <a:rPr lang="en-US" sz="2000" dirty="0" err="1"/>
              <a:t>easytravel</a:t>
            </a:r>
            <a:r>
              <a:rPr lang="en-US" sz="2000" dirty="0"/>
              <a:t>(Y,Z) =&gt; </a:t>
            </a:r>
            <a:r>
              <a:rPr lang="en-US" sz="2000" dirty="0" err="1"/>
              <a:t>easytravel</a:t>
            </a:r>
            <a:r>
              <a:rPr lang="en-US" sz="2000" dirty="0"/>
              <a:t>(X,Z).</a:t>
            </a:r>
          </a:p>
          <a:p>
            <a:pPr marL="0" indent="0">
              <a:buNone/>
            </a:pPr>
            <a:endParaRPr lang="en-US" sz="2000" dirty="0"/>
          </a:p>
          <a:p>
            <a:pPr marL="0" indent="0">
              <a:buNone/>
            </a:pPr>
            <a:r>
              <a:rPr lang="en-US" sz="2000" dirty="0" err="1"/>
              <a:t>easytravel</a:t>
            </a:r>
            <a:r>
              <a:rPr lang="en-US" sz="2000" dirty="0"/>
              <a:t>(</a:t>
            </a:r>
            <a:r>
              <a:rPr lang="en-US" sz="2000" dirty="0" err="1"/>
              <a:t>tartu,X</a:t>
            </a:r>
            <a:r>
              <a:rPr lang="en-US" sz="2000" dirty="0"/>
              <a:t>) &amp; </a:t>
            </a:r>
            <a:r>
              <a:rPr lang="en-US" sz="2000" dirty="0" err="1"/>
              <a:t>spacity</a:t>
            </a:r>
            <a:r>
              <a:rPr lang="en-US" sz="2000" dirty="0"/>
              <a:t>(X) =&gt; $</a:t>
            </a:r>
            <a:r>
              <a:rPr lang="en-US" sz="2000" dirty="0" err="1"/>
              <a:t>ans</a:t>
            </a:r>
            <a:r>
              <a:rPr lang="en-US" sz="2000" dirty="0"/>
              <a:t>(X).</a:t>
            </a:r>
          </a:p>
        </p:txBody>
      </p:sp>
    </p:spTree>
    <p:extLst>
      <p:ext uri="{BB962C8B-B14F-4D97-AF65-F5344CB8AC3E}">
        <p14:creationId xmlns:p14="http://schemas.microsoft.com/office/powerpoint/2010/main" val="1885217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3D8865-E734-4B33-85BB-D708C3998E30}"/>
              </a:ext>
            </a:extLst>
          </p:cNvPr>
          <p:cNvSpPr>
            <a:spLocks noGrp="1"/>
          </p:cNvSpPr>
          <p:nvPr>
            <p:ph idx="1"/>
          </p:nvPr>
        </p:nvSpPr>
        <p:spPr>
          <a:xfrm>
            <a:off x="838199" y="372035"/>
            <a:ext cx="10659035" cy="5961530"/>
          </a:xfrm>
        </p:spPr>
        <p:txBody>
          <a:bodyPr>
            <a:normAutofit fontScale="92500" lnSpcReduction="10000"/>
          </a:bodyPr>
          <a:lstStyle/>
          <a:p>
            <a:pPr marL="0" indent="0">
              <a:buNone/>
            </a:pPr>
            <a:r>
              <a:rPr lang="en-US" sz="2100" dirty="0" err="1"/>
              <a:t>spacity</a:t>
            </a:r>
            <a:r>
              <a:rPr lang="en-US" sz="2100" dirty="0"/>
              <a:t>(</a:t>
            </a:r>
            <a:r>
              <a:rPr lang="en-US" sz="2100" dirty="0" err="1"/>
              <a:t>kuressaare</a:t>
            </a:r>
            <a:r>
              <a:rPr lang="en-US" sz="2100" dirty="0"/>
              <a:t>).</a:t>
            </a:r>
          </a:p>
          <a:p>
            <a:pPr marL="0" indent="0">
              <a:buNone/>
            </a:pPr>
            <a:endParaRPr lang="en-US" sz="2100" dirty="0"/>
          </a:p>
          <a:p>
            <a:pPr marL="0" indent="0">
              <a:buNone/>
            </a:pPr>
            <a:r>
              <a:rPr lang="en-US" sz="2100" dirty="0"/>
              <a:t>railroad(</a:t>
            </a:r>
            <a:r>
              <a:rPr lang="en-US" sz="2100" dirty="0" err="1"/>
              <a:t>tallinn,tapa</a:t>
            </a:r>
            <a:r>
              <a:rPr lang="en-US" sz="2100" dirty="0"/>
              <a:t>).</a:t>
            </a:r>
          </a:p>
          <a:p>
            <a:pPr marL="0" indent="0">
              <a:buNone/>
            </a:pPr>
            <a:r>
              <a:rPr lang="en-US" sz="2100" dirty="0"/>
              <a:t>railroad(</a:t>
            </a:r>
            <a:r>
              <a:rPr lang="en-US" sz="2100" dirty="0" err="1"/>
              <a:t>tapa,tartu</a:t>
            </a:r>
            <a:r>
              <a:rPr lang="en-US" sz="2100" dirty="0"/>
              <a:t>).</a:t>
            </a:r>
          </a:p>
          <a:p>
            <a:pPr marL="0" indent="0">
              <a:buNone/>
            </a:pPr>
            <a:r>
              <a:rPr lang="en-US" sz="2100" dirty="0"/>
              <a:t>highway(</a:t>
            </a:r>
            <a:r>
              <a:rPr lang="en-US" sz="2100" dirty="0" err="1"/>
              <a:t>tallinn,virtsu</a:t>
            </a:r>
            <a:r>
              <a:rPr lang="en-US" sz="2100" dirty="0"/>
              <a:t>).</a:t>
            </a:r>
          </a:p>
          <a:p>
            <a:pPr marL="0" indent="0">
              <a:buNone/>
            </a:pPr>
            <a:r>
              <a:rPr lang="en-US" sz="2100" dirty="0" err="1"/>
              <a:t>sealane</a:t>
            </a:r>
            <a:r>
              <a:rPr lang="en-US" sz="2100" dirty="0"/>
              <a:t>(</a:t>
            </a:r>
            <a:r>
              <a:rPr lang="en-US" sz="2100" dirty="0" err="1"/>
              <a:t>virtsu,kuivastu</a:t>
            </a:r>
            <a:r>
              <a:rPr lang="en-US" sz="2100" dirty="0"/>
              <a:t>).</a:t>
            </a:r>
          </a:p>
          <a:p>
            <a:pPr marL="0" indent="0">
              <a:buNone/>
            </a:pPr>
            <a:r>
              <a:rPr lang="en-US" sz="2100" dirty="0"/>
              <a:t>highway(</a:t>
            </a:r>
            <a:r>
              <a:rPr lang="en-US" sz="2100" dirty="0" err="1"/>
              <a:t>kuressaare,kuivastu</a:t>
            </a:r>
            <a:r>
              <a:rPr lang="en-US" sz="2100" dirty="0"/>
              <a:t>).</a:t>
            </a:r>
          </a:p>
          <a:p>
            <a:pPr marL="0" indent="0">
              <a:buNone/>
            </a:pPr>
            <a:r>
              <a:rPr lang="en-US" sz="2100" dirty="0"/>
              <a:t>railroad(X,Y) =&gt; railroad(Y,X).</a:t>
            </a:r>
          </a:p>
          <a:p>
            <a:pPr marL="0" indent="0">
              <a:buNone/>
            </a:pPr>
            <a:r>
              <a:rPr lang="en-US" sz="2100" dirty="0"/>
              <a:t>highway(X,Y) =&gt; highway(Y,X).</a:t>
            </a:r>
          </a:p>
          <a:p>
            <a:pPr marL="0" indent="0">
              <a:buNone/>
            </a:pPr>
            <a:r>
              <a:rPr lang="en-US" sz="2100" dirty="0" err="1"/>
              <a:t>sealane</a:t>
            </a:r>
            <a:r>
              <a:rPr lang="en-US" sz="2100" dirty="0"/>
              <a:t>(X,Y) =&gt; </a:t>
            </a:r>
            <a:r>
              <a:rPr lang="en-US" sz="2100" dirty="0" err="1"/>
              <a:t>sealane</a:t>
            </a:r>
            <a:r>
              <a:rPr lang="en-US" sz="2100" dirty="0"/>
              <a:t>(Y,X).</a:t>
            </a:r>
          </a:p>
          <a:p>
            <a:pPr marL="0" indent="0">
              <a:buNone/>
            </a:pPr>
            <a:r>
              <a:rPr lang="en-US" sz="2100" dirty="0"/>
              <a:t>railroad(X,Y) =&gt; </a:t>
            </a:r>
            <a:r>
              <a:rPr lang="en-US" sz="2100" dirty="0" err="1"/>
              <a:t>easytravel</a:t>
            </a:r>
            <a:r>
              <a:rPr lang="en-US" sz="2100" dirty="0"/>
              <a:t>(</a:t>
            </a:r>
            <a:r>
              <a:rPr lang="en-US" sz="2100" dirty="0" err="1"/>
              <a:t>X,Y,use</a:t>
            </a:r>
            <a:r>
              <a:rPr lang="en-US" sz="2100" dirty="0"/>
              <a:t>(</a:t>
            </a:r>
            <a:r>
              <a:rPr lang="en-US" sz="2100" dirty="0" err="1"/>
              <a:t>train,X,Y</a:t>
            </a:r>
            <a:r>
              <a:rPr lang="en-US" sz="2100" dirty="0"/>
              <a:t>)).</a:t>
            </a:r>
          </a:p>
          <a:p>
            <a:pPr marL="0" indent="0">
              <a:buNone/>
            </a:pPr>
            <a:r>
              <a:rPr lang="en-US" sz="2100" dirty="0"/>
              <a:t>highway(X,Y) =&gt; </a:t>
            </a:r>
            <a:r>
              <a:rPr lang="en-US" sz="2100" dirty="0" err="1"/>
              <a:t>easytravel</a:t>
            </a:r>
            <a:r>
              <a:rPr lang="en-US" sz="2100" dirty="0"/>
              <a:t>(</a:t>
            </a:r>
            <a:r>
              <a:rPr lang="en-US" sz="2100" dirty="0" err="1"/>
              <a:t>X,Y,use</a:t>
            </a:r>
            <a:r>
              <a:rPr lang="en-US" sz="2100" dirty="0"/>
              <a:t>(</a:t>
            </a:r>
            <a:r>
              <a:rPr lang="en-US" sz="2100" dirty="0" err="1"/>
              <a:t>bus,X,Y</a:t>
            </a:r>
            <a:r>
              <a:rPr lang="en-US" sz="2100" dirty="0"/>
              <a:t>)).</a:t>
            </a:r>
          </a:p>
          <a:p>
            <a:pPr marL="0" indent="0">
              <a:buNone/>
            </a:pPr>
            <a:r>
              <a:rPr lang="en-US" sz="2100" dirty="0" err="1"/>
              <a:t>sealane</a:t>
            </a:r>
            <a:r>
              <a:rPr lang="en-US" sz="2100" dirty="0"/>
              <a:t>(X,Y) =&gt; </a:t>
            </a:r>
            <a:r>
              <a:rPr lang="en-US" sz="2100" dirty="0" err="1"/>
              <a:t>easytravel</a:t>
            </a:r>
            <a:r>
              <a:rPr lang="en-US" sz="2100" dirty="0"/>
              <a:t>(</a:t>
            </a:r>
            <a:r>
              <a:rPr lang="en-US" sz="2100" dirty="0" err="1"/>
              <a:t>X,Y,use</a:t>
            </a:r>
            <a:r>
              <a:rPr lang="en-US" sz="2100" dirty="0"/>
              <a:t>(</a:t>
            </a:r>
            <a:r>
              <a:rPr lang="en-US" sz="2100" dirty="0" err="1"/>
              <a:t>ship,X,Y</a:t>
            </a:r>
            <a:r>
              <a:rPr lang="en-US" sz="2100" dirty="0"/>
              <a:t>)).</a:t>
            </a:r>
          </a:p>
          <a:p>
            <a:pPr marL="0" indent="0">
              <a:buNone/>
            </a:pPr>
            <a:r>
              <a:rPr lang="en-US" sz="2100" dirty="0" err="1"/>
              <a:t>easytravel</a:t>
            </a:r>
            <a:r>
              <a:rPr lang="en-US" sz="2100" dirty="0"/>
              <a:t>(X,Y,P1) &amp; </a:t>
            </a:r>
            <a:r>
              <a:rPr lang="en-US" sz="2100" dirty="0" err="1"/>
              <a:t>easytravel</a:t>
            </a:r>
            <a:r>
              <a:rPr lang="en-US" sz="2100" dirty="0"/>
              <a:t>(Y,Z,P2) =&gt; </a:t>
            </a:r>
            <a:r>
              <a:rPr lang="en-US" sz="2100" dirty="0" err="1"/>
              <a:t>easytravel</a:t>
            </a:r>
            <a:r>
              <a:rPr lang="en-US" sz="2100" dirty="0"/>
              <a:t>(</a:t>
            </a:r>
            <a:r>
              <a:rPr lang="en-US" sz="2100" dirty="0" err="1"/>
              <a:t>X,Z,combine</a:t>
            </a:r>
            <a:r>
              <a:rPr lang="en-US" sz="2100" dirty="0"/>
              <a:t>(P1,P2)).</a:t>
            </a:r>
          </a:p>
          <a:p>
            <a:pPr marL="0" indent="0">
              <a:buNone/>
            </a:pPr>
            <a:endParaRPr lang="en-US" sz="2100" dirty="0"/>
          </a:p>
          <a:p>
            <a:pPr marL="0" indent="0">
              <a:buNone/>
            </a:pPr>
            <a:r>
              <a:rPr lang="en-US" sz="2100" dirty="0" err="1"/>
              <a:t>easytravel</a:t>
            </a:r>
            <a:r>
              <a:rPr lang="en-US" sz="2100" dirty="0"/>
              <a:t>(</a:t>
            </a:r>
            <a:r>
              <a:rPr lang="en-US" sz="2100" dirty="0" err="1"/>
              <a:t>tartu,X,Y</a:t>
            </a:r>
            <a:r>
              <a:rPr lang="en-US" sz="2100" dirty="0"/>
              <a:t>) &amp; </a:t>
            </a:r>
            <a:r>
              <a:rPr lang="en-US" sz="2100" dirty="0" err="1"/>
              <a:t>spacity</a:t>
            </a:r>
            <a:r>
              <a:rPr lang="en-US" sz="2100" dirty="0"/>
              <a:t>(X) =&gt; $</a:t>
            </a:r>
            <a:r>
              <a:rPr lang="en-US" sz="2100" dirty="0" err="1"/>
              <a:t>ans</a:t>
            </a:r>
            <a:r>
              <a:rPr lang="en-US" sz="2100" dirty="0"/>
              <a:t>(X,Y).</a:t>
            </a:r>
          </a:p>
          <a:p>
            <a:pPr marL="0" indent="0">
              <a:buNone/>
            </a:pPr>
            <a:endParaRPr lang="en-US" sz="2000" dirty="0"/>
          </a:p>
        </p:txBody>
      </p:sp>
    </p:spTree>
    <p:extLst>
      <p:ext uri="{BB962C8B-B14F-4D97-AF65-F5344CB8AC3E}">
        <p14:creationId xmlns:p14="http://schemas.microsoft.com/office/powerpoint/2010/main" val="3825745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83D8865-E734-4B33-85BB-D708C3998E30}"/>
              </a:ext>
            </a:extLst>
          </p:cNvPr>
          <p:cNvSpPr>
            <a:spLocks noGrp="1"/>
          </p:cNvSpPr>
          <p:nvPr>
            <p:ph idx="1"/>
          </p:nvPr>
        </p:nvSpPr>
        <p:spPr>
          <a:xfrm>
            <a:off x="824752" y="372035"/>
            <a:ext cx="10659035" cy="5961530"/>
          </a:xfrm>
        </p:spPr>
        <p:txBody>
          <a:bodyPr>
            <a:normAutofit/>
          </a:bodyPr>
          <a:lstStyle/>
          <a:p>
            <a:r>
              <a:rPr lang="en-US" sz="2400" dirty="0"/>
              <a:t>Replace </a:t>
            </a:r>
            <a:r>
              <a:rPr lang="en-US" sz="2400" i="1" dirty="0" err="1"/>
              <a:t>spacity</a:t>
            </a:r>
            <a:r>
              <a:rPr lang="en-US" sz="2400" i="1" dirty="0"/>
              <a:t>(</a:t>
            </a:r>
            <a:r>
              <a:rPr lang="en-US" sz="2400" i="1" dirty="0" err="1"/>
              <a:t>kuressaare</a:t>
            </a:r>
            <a:r>
              <a:rPr lang="en-US" sz="2400" i="1" dirty="0"/>
              <a:t>) </a:t>
            </a:r>
            <a:r>
              <a:rPr lang="en-US" sz="2400" dirty="0"/>
              <a:t>with</a:t>
            </a:r>
          </a:p>
          <a:p>
            <a:pPr marL="0" indent="0">
              <a:buNone/>
            </a:pPr>
            <a:endParaRPr lang="en-US" sz="1900" dirty="0"/>
          </a:p>
          <a:p>
            <a:pPr marL="0" indent="0">
              <a:buNone/>
            </a:pPr>
            <a:r>
              <a:rPr lang="en-US" sz="1900" dirty="0"/>
              <a:t>city(</a:t>
            </a:r>
            <a:r>
              <a:rPr lang="en-US" sz="1900" dirty="0" err="1"/>
              <a:t>kuressaare</a:t>
            </a:r>
            <a:r>
              <a:rPr lang="en-US" sz="1900" dirty="0"/>
              <a:t>).</a:t>
            </a:r>
          </a:p>
          <a:p>
            <a:pPr marL="0" indent="0">
              <a:buNone/>
            </a:pPr>
            <a:r>
              <a:rPr lang="en-US" sz="1900" dirty="0"/>
              <a:t>has(</a:t>
            </a:r>
            <a:r>
              <a:rPr lang="en-US" sz="1900" dirty="0" err="1"/>
              <a:t>kuressaare,coast</a:t>
            </a:r>
            <a:r>
              <a:rPr lang="en-US" sz="1900" dirty="0"/>
              <a:t>).</a:t>
            </a:r>
          </a:p>
          <a:p>
            <a:pPr marL="0" indent="0">
              <a:buNone/>
            </a:pPr>
            <a:r>
              <a:rPr lang="en-US" sz="1900" dirty="0" err="1"/>
              <a:t>hasnrof</a:t>
            </a:r>
            <a:r>
              <a:rPr lang="en-US" sz="1900" dirty="0"/>
              <a:t>(</a:t>
            </a:r>
            <a:r>
              <a:rPr lang="en-US" sz="1900" dirty="0" err="1"/>
              <a:t>kuressaare,spa</a:t>
            </a:r>
            <a:r>
              <a:rPr lang="en-US" sz="1900" dirty="0"/>
              <a:t>)=4.</a:t>
            </a:r>
          </a:p>
          <a:p>
            <a:pPr marL="0" indent="0">
              <a:buNone/>
            </a:pPr>
            <a:r>
              <a:rPr lang="en-US" sz="1900" dirty="0"/>
              <a:t>population(</a:t>
            </a:r>
            <a:r>
              <a:rPr lang="en-US" sz="1900" dirty="0" err="1"/>
              <a:t>kuressaare</a:t>
            </a:r>
            <a:r>
              <a:rPr lang="en-US" sz="1900" dirty="0"/>
              <a:t>)=10000.</a:t>
            </a:r>
          </a:p>
          <a:p>
            <a:pPr marL="0" indent="0">
              <a:buNone/>
            </a:pPr>
            <a:endParaRPr lang="en-US" sz="1900" dirty="0"/>
          </a:p>
          <a:p>
            <a:pPr marL="0" indent="0">
              <a:buNone/>
            </a:pPr>
            <a:r>
              <a:rPr lang="en-US" sz="1900" dirty="0"/>
              <a:t>$less(population(X),20000)  =&gt;  </a:t>
            </a:r>
            <a:r>
              <a:rPr lang="en-US" sz="1900" dirty="0" err="1"/>
              <a:t>smallcity</a:t>
            </a:r>
            <a:r>
              <a:rPr lang="en-US" sz="1900" dirty="0"/>
              <a:t>(X).</a:t>
            </a:r>
          </a:p>
          <a:p>
            <a:pPr marL="0" indent="0">
              <a:buNone/>
            </a:pPr>
            <a:r>
              <a:rPr lang="en-US" sz="1900" dirty="0"/>
              <a:t>(city(X) &amp; has(</a:t>
            </a:r>
            <a:r>
              <a:rPr lang="en-US" sz="1900" dirty="0" err="1"/>
              <a:t>X,coast</a:t>
            </a:r>
            <a:r>
              <a:rPr lang="en-US" sz="1900" dirty="0"/>
              <a:t>)  &amp;   $less(3,hasnrof(</a:t>
            </a:r>
            <a:r>
              <a:rPr lang="en-US" sz="1900" dirty="0" err="1"/>
              <a:t>X,spa</a:t>
            </a:r>
            <a:r>
              <a:rPr lang="en-US" sz="1900" dirty="0"/>
              <a:t>))  &amp;  </a:t>
            </a:r>
            <a:r>
              <a:rPr lang="en-US" sz="1900" dirty="0" err="1"/>
              <a:t>smallcity</a:t>
            </a:r>
            <a:r>
              <a:rPr lang="en-US" sz="1900" dirty="0"/>
              <a:t>(X) )  =&gt;  </a:t>
            </a:r>
            <a:r>
              <a:rPr lang="en-US" sz="1900" dirty="0" err="1"/>
              <a:t>spacity</a:t>
            </a:r>
            <a:r>
              <a:rPr lang="en-US" sz="1900" dirty="0"/>
              <a:t>(X).</a:t>
            </a:r>
          </a:p>
          <a:p>
            <a:pPr marL="0" indent="0">
              <a:buNone/>
            </a:pPr>
            <a:endParaRPr lang="en-US" sz="1900" dirty="0"/>
          </a:p>
          <a:p>
            <a:pPr marL="0" indent="0">
              <a:buNone/>
            </a:pPr>
            <a:r>
              <a:rPr lang="en-US" sz="1900" dirty="0"/>
              <a:t>…</a:t>
            </a:r>
            <a:endParaRPr lang="en-US" sz="2000" dirty="0"/>
          </a:p>
        </p:txBody>
      </p:sp>
    </p:spTree>
    <p:extLst>
      <p:ext uri="{BB962C8B-B14F-4D97-AF65-F5344CB8AC3E}">
        <p14:creationId xmlns:p14="http://schemas.microsoft.com/office/powerpoint/2010/main" val="276615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2BE1B-9B6E-4E08-B475-D167A04DE485}"/>
              </a:ext>
            </a:extLst>
          </p:cNvPr>
          <p:cNvSpPr>
            <a:spLocks noGrp="1"/>
          </p:cNvSpPr>
          <p:nvPr>
            <p:ph type="title"/>
          </p:nvPr>
        </p:nvSpPr>
        <p:spPr/>
        <p:txBody>
          <a:bodyPr>
            <a:normAutofit/>
          </a:bodyPr>
          <a:lstStyle/>
          <a:p>
            <a:r>
              <a:rPr lang="en-US" sz="3600" dirty="0"/>
              <a:t>Note: it can  be pretty hard to find solutions</a:t>
            </a:r>
          </a:p>
        </p:txBody>
      </p:sp>
      <p:sp>
        <p:nvSpPr>
          <p:cNvPr id="3" name="Content Placeholder 2">
            <a:extLst>
              <a:ext uri="{FF2B5EF4-FFF2-40B4-BE49-F238E27FC236}">
                <a16:creationId xmlns:a16="http://schemas.microsoft.com/office/drawing/2014/main" id="{9B8AC118-0C65-4956-AB05-ECFEBC9F42A3}"/>
              </a:ext>
            </a:extLst>
          </p:cNvPr>
          <p:cNvSpPr>
            <a:spLocks noGrp="1"/>
          </p:cNvSpPr>
          <p:nvPr>
            <p:ph idx="1"/>
          </p:nvPr>
        </p:nvSpPr>
        <p:spPr/>
        <p:txBody>
          <a:bodyPr/>
          <a:lstStyle/>
          <a:p>
            <a:r>
              <a:rPr lang="en-US" dirty="0"/>
              <a:t>Finding a solution is </a:t>
            </a:r>
            <a:r>
              <a:rPr lang="en-US" dirty="0" err="1"/>
              <a:t>semidecidable</a:t>
            </a:r>
            <a:r>
              <a:rPr lang="en-US" dirty="0"/>
              <a:t>: no guarantee that we can show that a solution does </a:t>
            </a:r>
            <a:r>
              <a:rPr lang="en-US" i="1" dirty="0"/>
              <a:t>not</a:t>
            </a:r>
            <a:r>
              <a:rPr lang="en-US" dirty="0"/>
              <a:t> exist.</a:t>
            </a:r>
          </a:p>
          <a:p>
            <a:endParaRPr lang="en-US" dirty="0"/>
          </a:p>
          <a:p>
            <a:r>
              <a:rPr lang="en-US" dirty="0"/>
              <a:t>Even small problems can be hard. A solvable tiny example from group theory, ca 57 steps in a proof:</a:t>
            </a:r>
          </a:p>
          <a:p>
            <a:endParaRPr lang="en-US" dirty="0"/>
          </a:p>
          <a:p>
            <a:pPr marL="0" indent="0">
              <a:buNone/>
            </a:pPr>
            <a:r>
              <a:rPr lang="en-US" sz="1800" dirty="0"/>
              <a:t>multiply(</a:t>
            </a:r>
            <a:r>
              <a:rPr lang="en-US" sz="1800" dirty="0" err="1"/>
              <a:t>A,inverse</a:t>
            </a:r>
            <a:r>
              <a:rPr lang="en-US" sz="1800" dirty="0"/>
              <a:t>(multiply(</a:t>
            </a:r>
            <a:r>
              <a:rPr lang="en-US" sz="1800" dirty="0" err="1"/>
              <a:t>B,multiply</a:t>
            </a:r>
            <a:r>
              <a:rPr lang="en-US" sz="1800" dirty="0"/>
              <a:t>(</a:t>
            </a:r>
            <a:r>
              <a:rPr lang="en-US" sz="1800" dirty="0" err="1"/>
              <a:t>C,multiply</a:t>
            </a:r>
            <a:r>
              <a:rPr lang="en-US" sz="1800" dirty="0"/>
              <a:t>(multiply(inverse(C),inverse(multiply(D,B))),A))))) = D.</a:t>
            </a:r>
          </a:p>
          <a:p>
            <a:pPr marL="0" indent="0">
              <a:buNone/>
            </a:pPr>
            <a:r>
              <a:rPr lang="en-US" sz="1800" dirty="0"/>
              <a:t>multiply(inverse(a1),a1) != multiply(inverse(b1),b1).</a:t>
            </a:r>
          </a:p>
          <a:p>
            <a:endParaRPr lang="en-US" dirty="0"/>
          </a:p>
          <a:p>
            <a:endParaRPr lang="en-US" dirty="0"/>
          </a:p>
        </p:txBody>
      </p:sp>
    </p:spTree>
    <p:extLst>
      <p:ext uri="{BB962C8B-B14F-4D97-AF65-F5344CB8AC3E}">
        <p14:creationId xmlns:p14="http://schemas.microsoft.com/office/powerpoint/2010/main" val="2898457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ECDE0-78BE-4D5A-B269-8A86879430CC}"/>
              </a:ext>
            </a:extLst>
          </p:cNvPr>
          <p:cNvSpPr>
            <a:spLocks noGrp="1"/>
          </p:cNvSpPr>
          <p:nvPr>
            <p:ph type="title"/>
          </p:nvPr>
        </p:nvSpPr>
        <p:spPr/>
        <p:txBody>
          <a:bodyPr/>
          <a:lstStyle/>
          <a:p>
            <a:r>
              <a:rPr lang="en-US" dirty="0"/>
              <a:t>What happens with this approach?</a:t>
            </a:r>
          </a:p>
        </p:txBody>
      </p:sp>
      <p:sp>
        <p:nvSpPr>
          <p:cNvPr id="3" name="Content Placeholder 2">
            <a:extLst>
              <a:ext uri="{FF2B5EF4-FFF2-40B4-BE49-F238E27FC236}">
                <a16:creationId xmlns:a16="http://schemas.microsoft.com/office/drawing/2014/main" id="{3CD69B42-6741-465C-A543-3467A7751451}"/>
              </a:ext>
            </a:extLst>
          </p:cNvPr>
          <p:cNvSpPr>
            <a:spLocks noGrp="1"/>
          </p:cNvSpPr>
          <p:nvPr>
            <p:ph idx="1"/>
          </p:nvPr>
        </p:nvSpPr>
        <p:spPr/>
        <p:txBody>
          <a:bodyPr/>
          <a:lstStyle/>
          <a:p>
            <a:endParaRPr lang="en-US" dirty="0"/>
          </a:p>
          <a:p>
            <a:r>
              <a:rPr lang="en-US" dirty="0"/>
              <a:t>Small toy problems are easy to present and solve.</a:t>
            </a:r>
          </a:p>
          <a:p>
            <a:r>
              <a:rPr lang="en-US" dirty="0"/>
              <a:t>Presenting and solving large complex problems for common-sense reasoning has turned out to be extremely hard.</a:t>
            </a:r>
          </a:p>
        </p:txBody>
      </p:sp>
    </p:spTree>
    <p:extLst>
      <p:ext uri="{BB962C8B-B14F-4D97-AF65-F5344CB8AC3E}">
        <p14:creationId xmlns:p14="http://schemas.microsoft.com/office/powerpoint/2010/main" val="3124757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ECDE0-78BE-4D5A-B269-8A86879430CC}"/>
              </a:ext>
            </a:extLst>
          </p:cNvPr>
          <p:cNvSpPr>
            <a:spLocks noGrp="1"/>
          </p:cNvSpPr>
          <p:nvPr>
            <p:ph type="title"/>
          </p:nvPr>
        </p:nvSpPr>
        <p:spPr/>
        <p:txBody>
          <a:bodyPr/>
          <a:lstStyle/>
          <a:p>
            <a:r>
              <a:rPr lang="en-US" dirty="0"/>
              <a:t>Why hard</a:t>
            </a:r>
          </a:p>
        </p:txBody>
      </p:sp>
      <p:sp>
        <p:nvSpPr>
          <p:cNvPr id="3" name="Content Placeholder 2">
            <a:extLst>
              <a:ext uri="{FF2B5EF4-FFF2-40B4-BE49-F238E27FC236}">
                <a16:creationId xmlns:a16="http://schemas.microsoft.com/office/drawing/2014/main" id="{3CD69B42-6741-465C-A543-3467A7751451}"/>
              </a:ext>
            </a:extLst>
          </p:cNvPr>
          <p:cNvSpPr>
            <a:spLocks noGrp="1"/>
          </p:cNvSpPr>
          <p:nvPr>
            <p:ph idx="1"/>
          </p:nvPr>
        </p:nvSpPr>
        <p:spPr/>
        <p:txBody>
          <a:bodyPr>
            <a:normAutofit lnSpcReduction="10000"/>
          </a:bodyPr>
          <a:lstStyle/>
          <a:p>
            <a:r>
              <a:rPr lang="en-US" dirty="0"/>
              <a:t>Not always easy to find solutions.</a:t>
            </a:r>
          </a:p>
          <a:p>
            <a:r>
              <a:rPr lang="en-US" dirty="0"/>
              <a:t>Extremely hard to build up a knowledge base: so many rules needed</a:t>
            </a:r>
          </a:p>
          <a:p>
            <a:r>
              <a:rPr lang="en-US" dirty="0"/>
              <a:t>Standard logic is too rigid and not expressive enough:</a:t>
            </a:r>
          </a:p>
          <a:p>
            <a:pPr lvl="1"/>
            <a:r>
              <a:rPr lang="en-US" dirty="0"/>
              <a:t>How to represent and perform reasoning with confidences / probabilities?</a:t>
            </a:r>
          </a:p>
          <a:p>
            <a:pPr lvl="1"/>
            <a:r>
              <a:rPr lang="en-US" dirty="0"/>
              <a:t>How to handle default rules (i.e. rules with exceptions)?</a:t>
            </a:r>
          </a:p>
          <a:p>
            <a:pPr lvl="1"/>
            <a:r>
              <a:rPr lang="en-US" dirty="0"/>
              <a:t>How to handle time, space and context?</a:t>
            </a:r>
          </a:p>
          <a:p>
            <a:pPr lvl="1"/>
            <a:r>
              <a:rPr lang="en-US" dirty="0"/>
              <a:t>How to handle ongoing changes in the represented world?</a:t>
            </a:r>
          </a:p>
          <a:p>
            <a:pPr lvl="1"/>
            <a:r>
              <a:rPr lang="en-US" dirty="0"/>
              <a:t>How to handle reasoning by analogy?</a:t>
            </a:r>
          </a:p>
          <a:p>
            <a:pPr lvl="1"/>
            <a:r>
              <a:rPr lang="en-US" dirty="0"/>
              <a:t>How to connect to natural language?</a:t>
            </a:r>
          </a:p>
          <a:p>
            <a:pPr lvl="1"/>
            <a:r>
              <a:rPr lang="en-US" dirty="0"/>
              <a:t>…</a:t>
            </a:r>
          </a:p>
          <a:p>
            <a:pPr lvl="1"/>
            <a:r>
              <a:rPr lang="en-US" dirty="0">
                <a:solidFill>
                  <a:srgbClr val="FF0000"/>
                </a:solidFill>
              </a:rPr>
              <a:t>None </a:t>
            </a:r>
            <a:r>
              <a:rPr lang="en-US" dirty="0"/>
              <a:t>of these questions have good answers or well-working systems so far</a:t>
            </a:r>
          </a:p>
        </p:txBody>
      </p:sp>
    </p:spTree>
    <p:extLst>
      <p:ext uri="{BB962C8B-B14F-4D97-AF65-F5344CB8AC3E}">
        <p14:creationId xmlns:p14="http://schemas.microsoft.com/office/powerpoint/2010/main" val="24943569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TotalTime>
  <Words>2725</Words>
  <Application>Microsoft Office PowerPoint</Application>
  <PresentationFormat>Widescreen</PresentationFormat>
  <Paragraphs>265</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Calibri Light</vt:lpstr>
      <vt:lpstr>Office Theme</vt:lpstr>
      <vt:lpstr>Knowledge Representation  and Reasoning  KR &amp; R</vt:lpstr>
      <vt:lpstr>What is it (KR &amp;R)?</vt:lpstr>
      <vt:lpstr>Approach to thinking in KR&amp;R</vt:lpstr>
      <vt:lpstr>PowerPoint Presentation</vt:lpstr>
      <vt:lpstr>PowerPoint Presentation</vt:lpstr>
      <vt:lpstr>PowerPoint Presentation</vt:lpstr>
      <vt:lpstr>Note: it can  be pretty hard to find solutions</vt:lpstr>
      <vt:lpstr>What happens with this approach?</vt:lpstr>
      <vt:lpstr>Why hard</vt:lpstr>
      <vt:lpstr>A narrow subfield of KR &amp;R: automated reasoning</vt:lpstr>
      <vt:lpstr>Note: CYC project: 1985 - .... ongoing</vt:lpstr>
      <vt:lpstr>A mostly failed limited approach: Semantic Web</vt:lpstr>
      <vt:lpstr>What happened with the Semantic Web?</vt:lpstr>
      <vt:lpstr>Positive case studies of KR &amp; R</vt:lpstr>
      <vt:lpstr>IBM Watson winning Jeopardy in 2011</vt:lpstr>
      <vt:lpstr>Example questions from Jeopardy with Watson</vt:lpstr>
      <vt:lpstr>Common sense</vt:lpstr>
      <vt:lpstr>Question answering benchmarks  or  what about pure machine learning from text corpora a la Bert and GPT3?</vt:lpstr>
      <vt:lpstr>Winograd schema</vt:lpstr>
      <vt:lpstr>SuperGlue benchmark</vt:lpstr>
      <vt:lpstr>ARC benchmark</vt:lpstr>
      <vt:lpstr>OpenBookQA </vt:lpstr>
      <vt:lpstr>Some G. Marcus new benchmark examples</vt:lpstr>
      <vt:lpstr>O. Etzioni, CEO of the Allen Institute for AI:</vt:lpstr>
      <vt:lpstr>Authors of one of the top question answering systems say that</vt:lpstr>
      <vt:lpstr>Projects creating huge knowledge bases:</vt:lpstr>
      <vt:lpstr>Confidences</vt:lpstr>
      <vt:lpstr>Confidences</vt:lpstr>
      <vt:lpstr>Towards default logic</vt:lpstr>
      <vt:lpstr>Default example of default logic</vt:lpstr>
      <vt:lpstr>Analogical reasoning: similar to defaults</vt:lpstr>
      <vt:lpstr>Classic issue: frame problem</vt:lpstr>
      <vt:lpstr>Summary</vt:lpstr>
      <vt:lpstr>Recommended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Representation  and Reasoning</dc:title>
  <dc:creator>Tanel Tammet</dc:creator>
  <cp:lastModifiedBy>Tanel Tammet</cp:lastModifiedBy>
  <cp:revision>38</cp:revision>
  <dcterms:created xsi:type="dcterms:W3CDTF">2021-03-17T07:08:26Z</dcterms:created>
  <dcterms:modified xsi:type="dcterms:W3CDTF">2021-03-17T13:50:01Z</dcterms:modified>
</cp:coreProperties>
</file>